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16"/>
  </p:notesMasterIdLst>
  <p:sldIdLst>
    <p:sldId id="285" r:id="rId2"/>
    <p:sldId id="276" r:id="rId3"/>
    <p:sldId id="258" r:id="rId4"/>
    <p:sldId id="279" r:id="rId5"/>
    <p:sldId id="261" r:id="rId6"/>
    <p:sldId id="287" r:id="rId7"/>
    <p:sldId id="284" r:id="rId8"/>
    <p:sldId id="289" r:id="rId9"/>
    <p:sldId id="275" r:id="rId10"/>
    <p:sldId id="270" r:id="rId11"/>
    <p:sldId id="271" r:id="rId12"/>
    <p:sldId id="277" r:id="rId13"/>
    <p:sldId id="281" r:id="rId14"/>
    <p:sldId id="29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86" autoAdjust="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BEA2C-BD60-4A13-9F2A-9847C850FE8E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B3A3D-7FCB-42C0-A0B5-77A6772F1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374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B3A3D-7FCB-42C0-A0B5-77A6772F18C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846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992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985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883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3181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659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6377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337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361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993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620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169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955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588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777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805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84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002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6594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060848"/>
            <a:ext cx="7632848" cy="4248472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Принципы </a:t>
            </a:r>
            <a:r>
              <a:rPr lang="ru-RU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медиации. профессиональные  Качества и коммуникативные навыки медиатора</a:t>
            </a:r>
            <a:endParaRPr lang="ru-RU" sz="40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533400"/>
            <a:ext cx="7344816" cy="1599456"/>
          </a:xfrm>
        </p:spPr>
        <p:txBody>
          <a:bodyPr/>
          <a:lstStyle/>
          <a:p>
            <a:pPr algn="ctr"/>
            <a:r>
              <a:rPr lang="ru-RU" dirty="0" smtClean="0"/>
              <a:t>       </a:t>
            </a:r>
            <a:r>
              <a:rPr lang="ru-RU" sz="1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Государственное автономное учреждение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«Центр психолого-педагогической, медицинской и социальной помощи» Брянской области </a:t>
            </a:r>
            <a:endParaRPr lang="ru-RU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253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105" y="1"/>
            <a:ext cx="5270199" cy="6858000"/>
          </a:xfrm>
        </p:spPr>
      </p:pic>
    </p:spTree>
    <p:extLst>
      <p:ext uri="{BB962C8B-B14F-4D97-AF65-F5344CB8AC3E}">
        <p14:creationId xmlns:p14="http://schemas.microsoft.com/office/powerpoint/2010/main" val="78899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16824" cy="792088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Функции медиатора</a:t>
            </a:r>
            <a:endParaRPr lang="ru-RU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00808"/>
            <a:ext cx="8136904" cy="4896544"/>
          </a:xfrm>
        </p:spPr>
        <p:txBody>
          <a:bodyPr>
            <a:normAutofit fontScale="92500" lnSpcReduction="10000"/>
          </a:bodyPr>
          <a:lstStyle/>
          <a:p>
            <a:r>
              <a:rPr lang="ru-RU" altLang="ru-RU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равной степени </a:t>
            </a:r>
            <a:r>
              <a:rPr lang="ru-RU" altLang="ru-RU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поддерживает </a:t>
            </a:r>
            <a:r>
              <a:rPr lang="ru-RU" altLang="ru-RU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участников, организует конструктивный </a:t>
            </a:r>
            <a:r>
              <a:rPr lang="ru-RU" altLang="ru-RU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диалог</a:t>
            </a:r>
          </a:p>
          <a:p>
            <a:r>
              <a:rPr lang="ru-RU" altLang="ru-RU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Снижает эмоциональную напряженность между конфликтующими сторонами </a:t>
            </a:r>
          </a:p>
          <a:p>
            <a:r>
              <a:rPr lang="ru-RU" altLang="ru-RU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Способствует поддержанию диалога и его возобновлению. </a:t>
            </a:r>
          </a:p>
          <a:p>
            <a:r>
              <a:rPr lang="ru-RU" altLang="ru-RU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Ищет оптимальный путь решения проблемы</a:t>
            </a:r>
          </a:p>
          <a:p>
            <a:r>
              <a:rPr lang="ru-RU" altLang="ru-RU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Контролирует исполнение договоренностей сторонами</a:t>
            </a:r>
            <a:endParaRPr lang="ru-RU" altLang="ru-RU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Способствует тому, чтобы обидчик возместил </a:t>
            </a:r>
            <a:r>
              <a:rPr lang="ru-RU" altLang="ru-RU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нанесенный им </a:t>
            </a:r>
            <a:r>
              <a:rPr lang="ru-RU" altLang="ru-RU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вред и при необходимости были проведены реабилитационные мероприятия  с пострадавшей стороной</a:t>
            </a:r>
          </a:p>
          <a:p>
            <a:endParaRPr lang="ru-RU" altLang="ru-RU" sz="2400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ru-RU" dirty="0" smtClean="0"/>
          </a:p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1693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59"/>
            <a:ext cx="9144000" cy="3968154"/>
          </a:xfrm>
        </p:spPr>
      </p:pic>
    </p:spTree>
    <p:extLst>
      <p:ext uri="{BB962C8B-B14F-4D97-AF65-F5344CB8AC3E}">
        <p14:creationId xmlns:p14="http://schemas.microsoft.com/office/powerpoint/2010/main" val="282545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2"/>
            <a:ext cx="8496944" cy="66247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chemeClr val="tx1"/>
                </a:solidFill>
              </a:rPr>
              <a:t>П</a:t>
            </a:r>
            <a:r>
              <a:rPr lang="ru-RU" b="1" i="1" dirty="0" smtClean="0">
                <a:solidFill>
                  <a:schemeClr val="tx1"/>
                </a:solidFill>
              </a:rPr>
              <a:t>еречень документов</a:t>
            </a:r>
            <a:r>
              <a:rPr lang="ru-RU" b="1" i="1" dirty="0">
                <a:solidFill>
                  <a:schemeClr val="tx1"/>
                </a:solidFill>
              </a:rPr>
              <a:t>, необходимых для создания и функционирования службы медиации (примирения) в образовательных организациях и в организациях для детей-сирот и детей, оставшихся без попечения родителей, а также методические рекомендации к ним.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b="1" i="1" dirty="0">
                <a:solidFill>
                  <a:schemeClr val="tx1"/>
                </a:solidFill>
              </a:rPr>
              <a:t>Приказ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endParaRPr lang="ru-RU" i="1" dirty="0" smtClean="0">
              <a:solidFill>
                <a:schemeClr val="tx1"/>
              </a:solidFill>
            </a:endParaRPr>
          </a:p>
          <a:p>
            <a:pPr lvl="0"/>
            <a:r>
              <a:rPr lang="ru-RU" b="1" i="1" dirty="0" smtClean="0">
                <a:solidFill>
                  <a:schemeClr val="tx1"/>
                </a:solidFill>
              </a:rPr>
              <a:t>Положение </a:t>
            </a:r>
          </a:p>
          <a:p>
            <a:pPr lvl="0"/>
            <a:r>
              <a:rPr lang="ru-RU" b="1" i="1" dirty="0" smtClean="0">
                <a:solidFill>
                  <a:schemeClr val="tx1"/>
                </a:solidFill>
              </a:rPr>
              <a:t>План </a:t>
            </a:r>
            <a:r>
              <a:rPr lang="ru-RU" b="1" i="1" dirty="0">
                <a:solidFill>
                  <a:schemeClr val="tx1"/>
                </a:solidFill>
              </a:rPr>
              <a:t>работы службы медиации </a:t>
            </a:r>
            <a:endParaRPr lang="ru-RU" i="1" dirty="0">
              <a:solidFill>
                <a:schemeClr val="tx1"/>
              </a:solidFill>
            </a:endParaRPr>
          </a:p>
          <a:p>
            <a:pPr lvl="0"/>
            <a:r>
              <a:rPr lang="ru-RU" b="1" i="1" dirty="0" smtClean="0">
                <a:solidFill>
                  <a:schemeClr val="tx1"/>
                </a:solidFill>
              </a:rPr>
              <a:t>Согласие </a:t>
            </a:r>
            <a:r>
              <a:rPr lang="ru-RU" b="1" i="1" dirty="0">
                <a:solidFill>
                  <a:schemeClr val="tx1"/>
                </a:solidFill>
              </a:rPr>
              <a:t>на обработку персональных данных </a:t>
            </a:r>
            <a:endParaRPr lang="ru-RU" i="1" dirty="0">
              <a:solidFill>
                <a:schemeClr val="tx1"/>
              </a:solidFill>
            </a:endParaRPr>
          </a:p>
          <a:p>
            <a:pPr lvl="0"/>
            <a:r>
              <a:rPr lang="ru-RU" b="1" i="1" dirty="0" smtClean="0">
                <a:solidFill>
                  <a:schemeClr val="tx1"/>
                </a:solidFill>
              </a:rPr>
              <a:t>Соглашение </a:t>
            </a:r>
            <a:r>
              <a:rPr lang="ru-RU" b="1" i="1" dirty="0">
                <a:solidFill>
                  <a:schemeClr val="tx1"/>
                </a:solidFill>
              </a:rPr>
              <a:t>о проведении примирительной процедуры </a:t>
            </a:r>
            <a:endParaRPr lang="ru-RU" b="1" i="1" dirty="0" smtClean="0">
              <a:solidFill>
                <a:schemeClr val="tx1"/>
              </a:solidFill>
            </a:endParaRPr>
          </a:p>
          <a:p>
            <a:pPr lvl="0"/>
            <a:r>
              <a:rPr lang="ru-RU" b="1" i="1" dirty="0" smtClean="0">
                <a:solidFill>
                  <a:schemeClr val="tx1"/>
                </a:solidFill>
              </a:rPr>
              <a:t>Журнал </a:t>
            </a:r>
            <a:r>
              <a:rPr lang="ru-RU" b="1" i="1" dirty="0">
                <a:solidFill>
                  <a:schemeClr val="tx1"/>
                </a:solidFill>
              </a:rPr>
              <a:t>учета обращений </a:t>
            </a:r>
            <a:endParaRPr lang="ru-RU" b="1" i="1" dirty="0" smtClean="0">
              <a:solidFill>
                <a:schemeClr val="tx1"/>
              </a:solidFill>
            </a:endParaRPr>
          </a:p>
          <a:p>
            <a:pPr lvl="0"/>
            <a:r>
              <a:rPr lang="ru-RU" b="1" i="1" dirty="0" smtClean="0">
                <a:solidFill>
                  <a:schemeClr val="tx1"/>
                </a:solidFill>
              </a:rPr>
              <a:t>Регистрационная </a:t>
            </a:r>
            <a:r>
              <a:rPr lang="ru-RU" b="1" i="1" dirty="0">
                <a:solidFill>
                  <a:schemeClr val="tx1"/>
                </a:solidFill>
              </a:rPr>
              <a:t>карточка </a:t>
            </a:r>
            <a:r>
              <a:rPr lang="ru-RU" b="1" i="1" dirty="0" smtClean="0">
                <a:solidFill>
                  <a:schemeClr val="tx1"/>
                </a:solidFill>
              </a:rPr>
              <a:t>случая</a:t>
            </a:r>
            <a:endParaRPr lang="ru-RU" i="1" dirty="0">
              <a:solidFill>
                <a:schemeClr val="tx1"/>
              </a:solidFill>
            </a:endParaRPr>
          </a:p>
          <a:p>
            <a:pPr lvl="0"/>
            <a:r>
              <a:rPr lang="ru-RU" b="1" i="1" dirty="0" smtClean="0">
                <a:solidFill>
                  <a:schemeClr val="tx1"/>
                </a:solidFill>
              </a:rPr>
              <a:t>Форма </a:t>
            </a:r>
            <a:r>
              <a:rPr lang="ru-RU" b="1" i="1" dirty="0">
                <a:solidFill>
                  <a:schemeClr val="tx1"/>
                </a:solidFill>
              </a:rPr>
              <a:t>отчета для заполнения регистрационной карточки </a:t>
            </a:r>
            <a:endParaRPr lang="ru-RU" i="1" dirty="0">
              <a:solidFill>
                <a:schemeClr val="tx1"/>
              </a:solidFill>
            </a:endParaRPr>
          </a:p>
          <a:p>
            <a:pPr lvl="0"/>
            <a:r>
              <a:rPr lang="ru-RU" b="1" i="1" dirty="0" smtClean="0">
                <a:solidFill>
                  <a:schemeClr val="tx1"/>
                </a:solidFill>
              </a:rPr>
              <a:t>Протокол </a:t>
            </a:r>
            <a:r>
              <a:rPr lang="ru-RU" b="1" i="1" dirty="0">
                <a:solidFill>
                  <a:schemeClr val="tx1"/>
                </a:solidFill>
              </a:rPr>
              <a:t>индивидуальной встречи со стороной </a:t>
            </a:r>
            <a:endParaRPr lang="ru-RU" i="1" dirty="0">
              <a:solidFill>
                <a:schemeClr val="tx1"/>
              </a:solidFill>
            </a:endParaRPr>
          </a:p>
          <a:p>
            <a:pPr lvl="0"/>
            <a:r>
              <a:rPr lang="ru-RU" b="1" i="1" dirty="0" smtClean="0">
                <a:solidFill>
                  <a:schemeClr val="tx1"/>
                </a:solidFill>
              </a:rPr>
              <a:t>Протокол </a:t>
            </a:r>
            <a:r>
              <a:rPr lang="ru-RU" b="1" i="1" dirty="0">
                <a:solidFill>
                  <a:schemeClr val="tx1"/>
                </a:solidFill>
              </a:rPr>
              <a:t>совместной встречи сторон </a:t>
            </a:r>
            <a:endParaRPr lang="ru-RU" i="1" dirty="0">
              <a:solidFill>
                <a:schemeClr val="tx1"/>
              </a:solidFill>
            </a:endParaRPr>
          </a:p>
          <a:p>
            <a:pPr lvl="0"/>
            <a:r>
              <a:rPr lang="ru-RU" b="1" i="1" dirty="0" smtClean="0">
                <a:solidFill>
                  <a:schemeClr val="tx1"/>
                </a:solidFill>
              </a:rPr>
              <a:t>Примирительный </a:t>
            </a:r>
            <a:r>
              <a:rPr lang="ru-RU" b="1" i="1" dirty="0">
                <a:solidFill>
                  <a:schemeClr val="tx1"/>
                </a:solidFill>
              </a:rPr>
              <a:t>договор </a:t>
            </a:r>
            <a:endParaRPr lang="ru-RU" i="1" dirty="0">
              <a:solidFill>
                <a:schemeClr val="tx1"/>
              </a:solidFill>
            </a:endParaRPr>
          </a:p>
          <a:p>
            <a:pPr lvl="0"/>
            <a:r>
              <a:rPr lang="ru-RU" b="1" i="1" dirty="0" smtClean="0">
                <a:solidFill>
                  <a:schemeClr val="tx1"/>
                </a:solidFill>
              </a:rPr>
              <a:t>Форма </a:t>
            </a:r>
            <a:r>
              <a:rPr lang="ru-RU" b="1" i="1" dirty="0">
                <a:solidFill>
                  <a:schemeClr val="tx1"/>
                </a:solidFill>
              </a:rPr>
              <a:t>отчета по восстановительной программе службы </a:t>
            </a:r>
            <a:r>
              <a:rPr lang="ru-RU" b="1" i="1" dirty="0" smtClean="0">
                <a:solidFill>
                  <a:schemeClr val="tx1"/>
                </a:solidFill>
              </a:rPr>
              <a:t>медиации</a:t>
            </a:r>
          </a:p>
          <a:p>
            <a:pPr marL="0" indent="0" algn="ctr">
              <a:buNone/>
            </a:pPr>
            <a:r>
              <a:rPr lang="ru-RU" sz="1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ГАУ </a:t>
            </a:r>
            <a:r>
              <a:rPr lang="ru-RU" sz="1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«ЦППМСП»  Брянской области </a:t>
            </a:r>
            <a:endParaRPr lang="ru-RU" sz="1600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http://brn-bocpss.sch.b-edu.ru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860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7776864" cy="4176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8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297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6202" y="200112"/>
            <a:ext cx="5334743" cy="1512168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Медиация</a:t>
            </a: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79392"/>
            <a:ext cx="8496943" cy="5390028"/>
          </a:xfrm>
        </p:spPr>
      </p:pic>
    </p:spTree>
    <p:extLst>
      <p:ext uri="{BB962C8B-B14F-4D97-AF65-F5344CB8AC3E}">
        <p14:creationId xmlns:p14="http://schemas.microsoft.com/office/powerpoint/2010/main" val="299072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1" y="188640"/>
            <a:ext cx="6480720" cy="144016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принципы медиации</a:t>
            </a:r>
            <a:endParaRPr lang="ru-RU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12776"/>
            <a:ext cx="8496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Добровольность участия сторон.</a:t>
            </a:r>
          </a:p>
          <a:p>
            <a:pPr marL="342900" indent="-342900">
              <a:buAutoNum type="arabicPeriod"/>
            </a:pPr>
            <a:r>
              <a:rPr lang="ru-RU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Информированность сторон. </a:t>
            </a:r>
          </a:p>
          <a:p>
            <a:pPr marL="342900" indent="-342900"/>
            <a:r>
              <a:rPr lang="ru-RU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3.    Нейтральность медиатора. </a:t>
            </a:r>
          </a:p>
          <a:p>
            <a:pPr marL="342900" indent="-342900">
              <a:buAutoNum type="arabicPeriod" startAt="4"/>
            </a:pPr>
            <a:r>
              <a:rPr lang="ru-RU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Конфиденциальность процесса медиации. </a:t>
            </a:r>
          </a:p>
          <a:p>
            <a:pPr marL="342900" indent="-342900">
              <a:buAutoNum type="arabicPeriod" startAt="5"/>
            </a:pPr>
            <a:r>
              <a:rPr lang="ru-RU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Ответственность сторон и медиатора. </a:t>
            </a:r>
          </a:p>
          <a:p>
            <a:pPr marL="342900" indent="-342900">
              <a:buAutoNum type="arabicPeriod" startAt="6"/>
            </a:pPr>
            <a:r>
              <a:rPr lang="ru-RU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Заглаживание вреда обидчиком. </a:t>
            </a:r>
          </a:p>
          <a:p>
            <a:r>
              <a:rPr lang="ru-RU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7.     Самостоятельность служб примирения.</a:t>
            </a:r>
            <a:r>
              <a:rPr lang="ru-RU" sz="2800" dirty="0" smtClean="0"/>
              <a:t> 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4" t="6368" r="21239" b="1"/>
          <a:stretch/>
        </p:blipFill>
        <p:spPr>
          <a:xfrm>
            <a:off x="1907704" y="158262"/>
            <a:ext cx="5616624" cy="658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75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40960" cy="1080120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Профессиональные качества и коммуникативные навыки медиатора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484784"/>
            <a:ext cx="6840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484785"/>
            <a:ext cx="7920880" cy="4801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ru-RU" sz="3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Эмоциональный интеллект</a:t>
            </a:r>
            <a:endParaRPr lang="ru-RU" sz="32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-Умение слушать</a:t>
            </a:r>
            <a:r>
              <a:rPr lang="ru-RU" sz="3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-Навыком активного слушания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-Пассивное слушание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-Отражение(чувств и состояний)</a:t>
            </a:r>
            <a:r>
              <a:rPr lang="ru-RU" sz="3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3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-Навыки невербального общения</a:t>
            </a:r>
            <a:endParaRPr lang="ru-RU" sz="32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ru-RU" sz="32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Безоценочное</a:t>
            </a:r>
            <a:r>
              <a:rPr lang="ru-RU" sz="3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3200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суждение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20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4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87072" cy="936104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7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Профессиональные качества и коммуникативные навыки медиатора</a:t>
            </a:r>
            <a:r>
              <a:rPr lang="ru-RU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484784"/>
            <a:ext cx="7999040" cy="4896544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3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Вентилирование эмоций</a:t>
            </a:r>
            <a:endParaRPr lang="ru-RU" sz="3200" b="1" i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-Умение говорить о своих чувствах. Техника «Я-высказывание».</a:t>
            </a:r>
            <a:r>
              <a:rPr lang="ru-RU" sz="32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ru-RU" sz="3200" b="1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Способность понимать, как люди интерпретируют и анализируют события</a:t>
            </a:r>
            <a:r>
              <a:rPr lang="ru-RU" sz="32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-Способность различать просьбу и требование</a:t>
            </a:r>
          </a:p>
          <a:p>
            <a:pPr>
              <a:lnSpc>
                <a:spcPct val="107000"/>
              </a:lnSpc>
            </a:pPr>
            <a:r>
              <a:rPr lang="ru-RU" sz="3200" b="1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ru-RU" sz="3200" b="1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Эмпатия</a:t>
            </a:r>
            <a:r>
              <a:rPr lang="ru-RU" sz="32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6274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1360"/>
            <a:ext cx="7632848" cy="791376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Профессиональные качества и коммуникативные навыки </a:t>
            </a: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медиатора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052736"/>
            <a:ext cx="8424936" cy="5658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ru-RU" i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ru-RU" sz="3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Способность сохранять спокойствие и самообладание</a:t>
            </a:r>
            <a:r>
              <a:rPr lang="ru-RU" sz="3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ru-RU" sz="3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Способность быть объективным</a:t>
            </a:r>
            <a:r>
              <a:rPr lang="ru-RU" sz="3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ru-RU" sz="3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Способность творчески подходить к решению проблем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ru-RU" sz="32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Фасилитация</a:t>
            </a:r>
            <a:r>
              <a:rPr lang="ru-RU" sz="3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-Навык общения через вопросы</a:t>
            </a:r>
            <a:endParaRPr lang="ru-RU" sz="32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Открытые вопросы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Закрытые вопросы</a:t>
            </a:r>
            <a:r>
              <a:rPr lang="ru-RU" sz="3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Альтернативные вопрос </a:t>
            </a:r>
          </a:p>
        </p:txBody>
      </p:sp>
    </p:spTree>
    <p:extLst>
      <p:ext uri="{BB962C8B-B14F-4D97-AF65-F5344CB8AC3E}">
        <p14:creationId xmlns:p14="http://schemas.microsoft.com/office/powerpoint/2010/main" val="5230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16632"/>
            <a:ext cx="8077200" cy="936104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Профессиональные качества и коммуникативные навыки медиатора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5704" y="1340768"/>
            <a:ext cx="8064896" cy="511256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-Навык </a:t>
            </a:r>
            <a:r>
              <a:rPr lang="ru-RU" sz="3200" b="1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Переформулирования</a:t>
            </a:r>
            <a:r>
              <a:rPr lang="ru-RU" sz="3200" b="1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-Навык </a:t>
            </a:r>
            <a:r>
              <a:rPr lang="ru-RU" sz="3200" b="1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резюмирования</a:t>
            </a:r>
            <a:endParaRPr lang="ru-RU" sz="3200" b="1" i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ru-RU" sz="3200" b="1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Умение вести переговоры</a:t>
            </a:r>
            <a:r>
              <a:rPr lang="ru-RU" sz="32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3200" i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-Формирование позитивной истории при обсуждении вопроса о будущем поведении</a:t>
            </a:r>
            <a:r>
              <a:rPr lang="ru-RU" sz="32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ru-RU" sz="3200" i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3200" b="1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-Очеловечивание диалога</a:t>
            </a:r>
            <a:r>
              <a:rPr lang="ru-RU" sz="32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32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8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" t="6751" r="3482" b="19427"/>
          <a:stretch/>
        </p:blipFill>
        <p:spPr>
          <a:xfrm>
            <a:off x="395536" y="476672"/>
            <a:ext cx="8381137" cy="5904656"/>
          </a:xfrm>
        </p:spPr>
      </p:pic>
    </p:spTree>
    <p:extLst>
      <p:ext uri="{BB962C8B-B14F-4D97-AF65-F5344CB8AC3E}">
        <p14:creationId xmlns:p14="http://schemas.microsoft.com/office/powerpoint/2010/main" val="180441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1102</TotalTime>
  <Words>327</Words>
  <Application>Microsoft Office PowerPoint</Application>
  <PresentationFormat>Экран (4:3)</PresentationFormat>
  <Paragraphs>71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Times New Roman</vt:lpstr>
      <vt:lpstr>Wingdings 3</vt:lpstr>
      <vt:lpstr>Сектор</vt:lpstr>
      <vt:lpstr>  Принципы медиации. профессиональные  Качества и коммуникативные навыки медиатора</vt:lpstr>
      <vt:lpstr>Медиация </vt:lpstr>
      <vt:lpstr>Основные принципы медиации</vt:lpstr>
      <vt:lpstr>Презентация PowerPoint</vt:lpstr>
      <vt:lpstr>Профессиональные качества и коммуникативные навыки медиатора </vt:lpstr>
      <vt:lpstr>Профессиональные качества и коммуникативные навыки медиатора </vt:lpstr>
      <vt:lpstr>Профессиональные качества и коммуникативные навыки медиатора</vt:lpstr>
      <vt:lpstr>Профессиональные качества и коммуникативные навыки медиатора</vt:lpstr>
      <vt:lpstr>Презентация PowerPoint</vt:lpstr>
      <vt:lpstr>Презентация PowerPoint</vt:lpstr>
      <vt:lpstr>Функции медиатора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Принципы медиации и коммуникативные навыки медиатора</dc:title>
  <dc:creator>Admin</dc:creator>
  <cp:lastModifiedBy>Пользователь Windows</cp:lastModifiedBy>
  <cp:revision>92</cp:revision>
  <dcterms:created xsi:type="dcterms:W3CDTF">2024-09-20T06:40:24Z</dcterms:created>
  <dcterms:modified xsi:type="dcterms:W3CDTF">2024-10-28T12:32:11Z</dcterms:modified>
</cp:coreProperties>
</file>