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60" r:id="rId2"/>
    <p:sldId id="308" r:id="rId3"/>
    <p:sldId id="310" r:id="rId4"/>
    <p:sldId id="309" r:id="rId5"/>
    <p:sldId id="311" r:id="rId6"/>
    <p:sldId id="273" r:id="rId7"/>
    <p:sldId id="256" r:id="rId8"/>
    <p:sldId id="261" r:id="rId9"/>
    <p:sldId id="272" r:id="rId10"/>
    <p:sldId id="271" r:id="rId11"/>
    <p:sldId id="270" r:id="rId12"/>
    <p:sldId id="274" r:id="rId13"/>
    <p:sldId id="258" r:id="rId14"/>
    <p:sldId id="263" r:id="rId15"/>
    <p:sldId id="262" r:id="rId16"/>
    <p:sldId id="300" r:id="rId17"/>
    <p:sldId id="279" r:id="rId18"/>
    <p:sldId id="278" r:id="rId19"/>
    <p:sldId id="277" r:id="rId20"/>
    <p:sldId id="276" r:id="rId21"/>
    <p:sldId id="257" r:id="rId22"/>
    <p:sldId id="285" r:id="rId23"/>
    <p:sldId id="284" r:id="rId24"/>
    <p:sldId id="283" r:id="rId25"/>
    <p:sldId id="282" r:id="rId26"/>
    <p:sldId id="281" r:id="rId27"/>
    <p:sldId id="280" r:id="rId28"/>
    <p:sldId id="287" r:id="rId29"/>
    <p:sldId id="286" r:id="rId30"/>
    <p:sldId id="291" r:id="rId31"/>
    <p:sldId id="290" r:id="rId32"/>
    <p:sldId id="289" r:id="rId33"/>
    <p:sldId id="292" r:id="rId34"/>
    <p:sldId id="293" r:id="rId35"/>
    <p:sldId id="288" r:id="rId36"/>
    <p:sldId id="297" r:id="rId37"/>
    <p:sldId id="312" r:id="rId38"/>
    <p:sldId id="275" r:id="rId39"/>
    <p:sldId id="315" r:id="rId40"/>
    <p:sldId id="313" r:id="rId41"/>
    <p:sldId id="296" r:id="rId42"/>
    <p:sldId id="295" r:id="rId43"/>
    <p:sldId id="294" r:id="rId44"/>
    <p:sldId id="303" r:id="rId45"/>
    <p:sldId id="302" r:id="rId46"/>
    <p:sldId id="304" r:id="rId47"/>
    <p:sldId id="305" r:id="rId48"/>
    <p:sldId id="299"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168259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27834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1D8ADA-F89F-4C0B-8F05-DA39D6B7C8A6}"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751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63040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D8ADA-F89F-4C0B-8F05-DA39D6B7C8A6}"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201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269622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66543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138354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46246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283151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260469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193524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15931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7113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347346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BF5A0E-D1D6-4AC4-A374-83FF4899D702}" type="datetimeFigureOut">
              <a:rPr lang="ru-RU" smtClean="0"/>
              <a:pPr/>
              <a:t>31.10.2024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D8ADA-F89F-4C0B-8F05-DA39D6B7C8A6}" type="slidenum">
              <a:rPr lang="ru-RU" smtClean="0"/>
              <a:pPr/>
              <a:t>‹#›</a:t>
            </a:fld>
            <a:endParaRPr lang="ru-RU"/>
          </a:p>
        </p:txBody>
      </p:sp>
    </p:spTree>
    <p:extLst>
      <p:ext uri="{BB962C8B-B14F-4D97-AF65-F5344CB8AC3E}">
        <p14:creationId xmlns:p14="http://schemas.microsoft.com/office/powerpoint/2010/main" val="115805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BF5A0E-D1D6-4AC4-A374-83FF4899D702}" type="datetimeFigureOut">
              <a:rPr lang="ru-RU" smtClean="0"/>
              <a:pPr/>
              <a:t>31.10.2024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1D8ADA-F89F-4C0B-8F05-DA39D6B7C8A6}" type="slidenum">
              <a:rPr lang="ru-RU" smtClean="0"/>
              <a:pPr/>
              <a:t>‹#›</a:t>
            </a:fld>
            <a:endParaRPr lang="ru-RU"/>
          </a:p>
        </p:txBody>
      </p:sp>
    </p:spTree>
    <p:extLst>
      <p:ext uri="{BB962C8B-B14F-4D97-AF65-F5344CB8AC3E}">
        <p14:creationId xmlns:p14="http://schemas.microsoft.com/office/powerpoint/2010/main" val="25911719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982804" y="365125"/>
            <a:ext cx="9769642" cy="1617679"/>
          </a:xfrm>
        </p:spPr>
        <p:txBody>
          <a:bodyPr>
            <a:normAutofit fontScale="90000"/>
          </a:bodyPr>
          <a:lstStyle/>
          <a:p>
            <a:pPr algn="ctr"/>
            <a:r>
              <a:rPr lang="ru-RU" b="1" dirty="0" smtClean="0">
                <a:solidFill>
                  <a:schemeClr val="accent5">
                    <a:lumMod val="50000"/>
                  </a:schemeClr>
                </a:solidFill>
              </a:rPr>
              <a:t>Профилактика преступлений против половой неприкосновенности несовершеннолетних. Пути решения.</a:t>
            </a:r>
            <a:endParaRPr lang="ru-RU" b="1" dirty="0">
              <a:solidFill>
                <a:schemeClr val="accent5">
                  <a:lumMod val="50000"/>
                </a:schemeClr>
              </a:solidFill>
            </a:endParaRPr>
          </a:p>
        </p:txBody>
      </p:sp>
      <p:pic>
        <p:nvPicPr>
          <p:cNvPr id="11" name="Объект 10"/>
          <p:cNvPicPr>
            <a:picLocks noGrp="1" noChangeAspect="1"/>
          </p:cNvPicPr>
          <p:nvPr>
            <p:ph sz="half" idx="1"/>
          </p:nvPr>
        </p:nvPicPr>
        <p:blipFill>
          <a:blip r:embed="rId2"/>
          <a:stretch>
            <a:fillRect/>
          </a:stretch>
        </p:blipFill>
        <p:spPr>
          <a:xfrm>
            <a:off x="4083490" y="2311880"/>
            <a:ext cx="7278650" cy="3821290"/>
          </a:xfrm>
          <a:prstGeom prst="rect">
            <a:avLst/>
          </a:prstGeom>
        </p:spPr>
      </p:pic>
    </p:spTree>
    <p:extLst>
      <p:ext uri="{BB962C8B-B14F-4D97-AF65-F5344CB8AC3E}">
        <p14:creationId xmlns:p14="http://schemas.microsoft.com/office/powerpoint/2010/main" val="284167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9351" y="989929"/>
            <a:ext cx="9016329" cy="5025671"/>
          </a:xfrm>
          <a:prstGeom prst="rect">
            <a:avLst/>
          </a:prstGeom>
          <a:noFill/>
        </p:spPr>
        <p:txBody>
          <a:bodyPr wrap="square" rtlCol="0">
            <a:spAutoFit/>
          </a:bodyPr>
          <a:lstStyle/>
          <a:p>
            <a:pPr>
              <a:lnSpc>
                <a:spcPct val="150000"/>
              </a:lnSpc>
            </a:pPr>
            <a:r>
              <a:rPr lang="ru-RU" dirty="0" smtClean="0"/>
              <a:t>	Как показывает практика, невозможно достичь успешных результатов работы по предотвращению жестокого обращения, в том числе и сексуального  насилия в отношении детей, не активизируя деятельность на всех трех уровнях профилактики, только их </a:t>
            </a:r>
            <a:r>
              <a:rPr lang="ru-RU" b="1" dirty="0" smtClean="0"/>
              <a:t>объединение приводит к значительным положительным результатам</a:t>
            </a:r>
            <a:r>
              <a:rPr lang="ru-RU" dirty="0" smtClean="0"/>
              <a:t>. </a:t>
            </a:r>
          </a:p>
          <a:p>
            <a:pPr>
              <a:lnSpc>
                <a:spcPct val="150000"/>
              </a:lnSpc>
            </a:pPr>
            <a:endParaRPr lang="ru-RU" dirty="0" smtClean="0"/>
          </a:p>
          <a:p>
            <a:pPr>
              <a:lnSpc>
                <a:spcPct val="150000"/>
              </a:lnSpc>
            </a:pPr>
            <a:r>
              <a:rPr lang="ru-RU" dirty="0"/>
              <a:t>	</a:t>
            </a:r>
            <a:r>
              <a:rPr lang="ru-RU" b="1" i="1" dirty="0" smtClean="0">
                <a:solidFill>
                  <a:schemeClr val="accent5">
                    <a:lumMod val="50000"/>
                  </a:schemeClr>
                </a:solidFill>
              </a:rPr>
              <a:t>Приоритетным направлением деятельности по защите детей от жестокого обращения является первичная профилактика </a:t>
            </a:r>
            <a:r>
              <a:rPr lang="ru-RU" dirty="0" smtClean="0"/>
              <a:t>- предупреждение возникновения факторов риска возникновения случаев сексуального насилия, выявление и коррекция проблем в семейных отношениях на ранней стадии, обеспечение условий для эффективного выполнения функций семьёй.</a:t>
            </a:r>
            <a:endParaRPr lang="ru-RU" dirty="0"/>
          </a:p>
        </p:txBody>
      </p:sp>
    </p:spTree>
    <p:extLst>
      <p:ext uri="{BB962C8B-B14F-4D97-AF65-F5344CB8AC3E}">
        <p14:creationId xmlns:p14="http://schemas.microsoft.com/office/powerpoint/2010/main" val="113160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1329" y="414067"/>
            <a:ext cx="9352472" cy="1526875"/>
          </a:xfrm>
        </p:spPr>
        <p:txBody>
          <a:bodyPr>
            <a:normAutofit fontScale="90000"/>
          </a:bodyPr>
          <a:lstStyle/>
          <a:p>
            <a:pPr algn="ctr"/>
            <a:r>
              <a:rPr lang="ru-RU" sz="2800" b="1" dirty="0" smtClean="0">
                <a:solidFill>
                  <a:schemeClr val="accent5">
                    <a:lumMod val="50000"/>
                  </a:schemeClr>
                </a:solidFill>
              </a:rPr>
              <a:t>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a:t>
            </a:r>
            <a:endParaRPr lang="ru-RU" sz="2800" b="1" dirty="0">
              <a:solidFill>
                <a:schemeClr val="accent5">
                  <a:lumMod val="50000"/>
                </a:schemeClr>
              </a:solidFill>
            </a:endParaRPr>
          </a:p>
        </p:txBody>
      </p:sp>
      <p:sp>
        <p:nvSpPr>
          <p:cNvPr id="3" name="Объект 2"/>
          <p:cNvSpPr>
            <a:spLocks noGrp="1"/>
          </p:cNvSpPr>
          <p:nvPr>
            <p:ph idx="1"/>
          </p:nvPr>
        </p:nvSpPr>
        <p:spPr>
          <a:xfrm>
            <a:off x="1518249" y="2199735"/>
            <a:ext cx="10008078" cy="4141129"/>
          </a:xfrm>
        </p:spPr>
        <p:txBody>
          <a:bodyPr>
            <a:normAutofit lnSpcReduction="10000"/>
          </a:bodyPr>
          <a:lstStyle/>
          <a:p>
            <a:pPr marL="0" indent="0" algn="just">
              <a:lnSpc>
                <a:spcPct val="150000"/>
              </a:lnSpc>
              <a:buNone/>
            </a:pPr>
            <a:r>
              <a:rPr lang="ru-RU" dirty="0" smtClean="0"/>
              <a:t>	Основу уровня первичной профилактики в образовательной организации составляет </a:t>
            </a:r>
            <a:r>
              <a:rPr lang="ru-RU" b="1" dirty="0" smtClean="0"/>
              <a:t>информационно-аналитическая деятельность</a:t>
            </a:r>
            <a:r>
              <a:rPr lang="ru-RU" dirty="0" smtClean="0"/>
              <a:t>, направленная на обеспечение процессов планирования, выявления и контроля несовершеннолетних и семей, находящихся в группе риска по фактору возможного возникновения сексуального насилия, а также </a:t>
            </a:r>
            <a:r>
              <a:rPr lang="ru-RU" b="1" dirty="0" smtClean="0"/>
              <a:t>информационно-просветительская работа </a:t>
            </a:r>
            <a:r>
              <a:rPr lang="ru-RU" dirty="0" smtClean="0"/>
              <a:t>со всеми участниками образовательного процесса: информационно-разъяснительные кампании по защите прав детей, проведение различных акций, мероприятий для детей, родителей и специалистов о половой неприкосновенности, личных границах, личной безопасности, развитие ответственного </a:t>
            </a:r>
            <a:r>
              <a:rPr lang="ru-RU" dirty="0" err="1" smtClean="0"/>
              <a:t>родительства</a:t>
            </a:r>
            <a:r>
              <a:rPr lang="ru-RU" dirty="0" smtClean="0"/>
              <a:t> и т.д. с привлечением различных субъектов профилактики, социальных партнёров и др</a:t>
            </a:r>
            <a:r>
              <a:rPr lang="ru-RU" sz="1900" dirty="0" smtClean="0"/>
              <a:t>.</a:t>
            </a:r>
            <a:endParaRPr lang="ru-RU" sz="1900" dirty="0"/>
          </a:p>
        </p:txBody>
      </p:sp>
    </p:spTree>
    <p:extLst>
      <p:ext uri="{BB962C8B-B14F-4D97-AF65-F5344CB8AC3E}">
        <p14:creationId xmlns:p14="http://schemas.microsoft.com/office/powerpoint/2010/main" val="2956738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373" y="405441"/>
            <a:ext cx="9093679" cy="1518249"/>
          </a:xfrm>
        </p:spPr>
        <p:txBody>
          <a:bodyPr>
            <a:normAutofit fontScale="90000"/>
          </a:bodyPr>
          <a:lstStyle/>
          <a:p>
            <a:pPr algn="ctr"/>
            <a:r>
              <a:rPr lang="ru-RU" sz="2800" b="1" dirty="0" smtClean="0">
                <a:solidFill>
                  <a:schemeClr val="accent5">
                    <a:lumMod val="50000"/>
                  </a:schemeClr>
                </a:solidFill>
              </a:rPr>
              <a:t>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a:t>
            </a:r>
            <a:endParaRPr lang="ru-RU" sz="2800" b="1" dirty="0">
              <a:solidFill>
                <a:schemeClr val="accent5">
                  <a:lumMod val="50000"/>
                </a:schemeClr>
              </a:solidFill>
            </a:endParaRPr>
          </a:p>
        </p:txBody>
      </p:sp>
      <p:sp>
        <p:nvSpPr>
          <p:cNvPr id="3" name="Объект 2"/>
          <p:cNvSpPr>
            <a:spLocks noGrp="1"/>
          </p:cNvSpPr>
          <p:nvPr>
            <p:ph idx="1"/>
          </p:nvPr>
        </p:nvSpPr>
        <p:spPr/>
        <p:txBody>
          <a:bodyPr>
            <a:normAutofit/>
          </a:bodyPr>
          <a:lstStyle/>
          <a:p>
            <a:pPr marL="0" indent="0">
              <a:buNone/>
            </a:pPr>
            <a:r>
              <a:rPr lang="ru-RU" dirty="0" smtClean="0"/>
              <a:t>	</a:t>
            </a:r>
            <a:endParaRPr lang="ru-RU" dirty="0"/>
          </a:p>
        </p:txBody>
      </p:sp>
      <p:sp>
        <p:nvSpPr>
          <p:cNvPr id="6" name="Прямоугольник 5"/>
          <p:cNvSpPr/>
          <p:nvPr/>
        </p:nvSpPr>
        <p:spPr>
          <a:xfrm>
            <a:off x="1930400" y="2194559"/>
            <a:ext cx="9103360" cy="3508653"/>
          </a:xfrm>
          <a:prstGeom prst="rect">
            <a:avLst/>
          </a:prstGeom>
        </p:spPr>
        <p:txBody>
          <a:bodyPr wrap="square">
            <a:spAutoFit/>
          </a:bodyPr>
          <a:lstStyle/>
          <a:p>
            <a:pPr algn="just"/>
            <a:r>
              <a:rPr lang="ru-RU" sz="2400" dirty="0" smtClean="0"/>
              <a:t>	</a:t>
            </a:r>
            <a:r>
              <a:rPr lang="ru-RU" sz="2200" dirty="0" smtClean="0"/>
              <a:t>Также представляется целесообразным </a:t>
            </a:r>
            <a:r>
              <a:rPr lang="ru-RU" sz="2200" b="1" dirty="0" smtClean="0"/>
              <a:t>реализация профилактических психолого-педагогических программ и </a:t>
            </a:r>
            <a:r>
              <a:rPr lang="ru-RU" sz="2200" b="1" dirty="0" err="1" smtClean="0"/>
              <a:t>тренинговых</a:t>
            </a:r>
            <a:r>
              <a:rPr lang="ru-RU" sz="2200" b="1" dirty="0" smtClean="0"/>
              <a:t> занятий</a:t>
            </a:r>
            <a:r>
              <a:rPr lang="ru-RU" sz="2200" dirty="0" smtClean="0"/>
              <a:t> для несовершеннолетних, направленные на формирование навыков поведения в трудных жизненных ситуациях, </a:t>
            </a:r>
            <a:r>
              <a:rPr lang="ru-RU" sz="2200" dirty="0" err="1" smtClean="0"/>
              <a:t>ассертивного</a:t>
            </a:r>
            <a:r>
              <a:rPr lang="ru-RU" sz="2200" dirty="0" smtClean="0"/>
              <a:t> поведения, профилактику </a:t>
            </a:r>
            <a:r>
              <a:rPr lang="ru-RU" sz="2200" dirty="0" err="1" smtClean="0"/>
              <a:t>виктимного</a:t>
            </a:r>
            <a:r>
              <a:rPr lang="ru-RU" sz="2200" dirty="0" smtClean="0"/>
              <a:t> и рискованного поведения. </a:t>
            </a:r>
          </a:p>
          <a:p>
            <a:pPr algn="just"/>
            <a:r>
              <a:rPr lang="ru-RU" sz="2200" dirty="0"/>
              <a:t>	</a:t>
            </a:r>
            <a:r>
              <a:rPr lang="ru-RU" sz="2200" b="1" i="1" dirty="0" smtClean="0"/>
              <a:t>В зависимости от наличия специалистов в учреждении, данное направление реализуют социальные педагоги, педагоги-психологи или другие специалисты в соответствии со своими функциональными обязанностями</a:t>
            </a:r>
            <a:r>
              <a:rPr lang="ru-RU" sz="2200" i="1" dirty="0" smtClean="0"/>
              <a:t>.</a:t>
            </a:r>
            <a:endParaRPr lang="ru-RU" sz="2200" i="1" dirty="0"/>
          </a:p>
        </p:txBody>
      </p:sp>
    </p:spTree>
    <p:extLst>
      <p:ext uri="{BB962C8B-B14F-4D97-AF65-F5344CB8AC3E}">
        <p14:creationId xmlns:p14="http://schemas.microsoft.com/office/powerpoint/2010/main" val="2932629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57269" y="701555"/>
            <a:ext cx="8186468" cy="1325563"/>
          </a:xfrm>
        </p:spPr>
        <p:txBody>
          <a:bodyPr/>
          <a:lstStyle/>
          <a:p>
            <a:pPr algn="ctr"/>
            <a:r>
              <a:rPr lang="ru-RU" b="1" dirty="0" smtClean="0">
                <a:solidFill>
                  <a:schemeClr val="accent2">
                    <a:lumMod val="50000"/>
                  </a:schemeClr>
                </a:solidFill>
              </a:rPr>
              <a:t>Информация для родителей</a:t>
            </a:r>
            <a:endParaRPr lang="ru-RU" b="1" dirty="0">
              <a:solidFill>
                <a:schemeClr val="accent2">
                  <a:lumMod val="50000"/>
                </a:schemeClr>
              </a:solidFill>
            </a:endParaRPr>
          </a:p>
        </p:txBody>
      </p:sp>
      <p:pic>
        <p:nvPicPr>
          <p:cNvPr id="5" name="Объект 4"/>
          <p:cNvPicPr>
            <a:picLocks noGrp="1" noChangeAspect="1"/>
          </p:cNvPicPr>
          <p:nvPr>
            <p:ph idx="1"/>
          </p:nvPr>
        </p:nvPicPr>
        <p:blipFill>
          <a:blip r:embed="rId2" cstate="print"/>
          <a:stretch>
            <a:fillRect/>
          </a:stretch>
        </p:blipFill>
        <p:spPr>
          <a:xfrm>
            <a:off x="4940391" y="2228491"/>
            <a:ext cx="5679534" cy="3778250"/>
          </a:xfrm>
          <a:prstGeom prst="rect">
            <a:avLst/>
          </a:prstGeom>
        </p:spPr>
      </p:pic>
    </p:spTree>
    <p:extLst>
      <p:ext uri="{BB962C8B-B14F-4D97-AF65-F5344CB8AC3E}">
        <p14:creationId xmlns:p14="http://schemas.microsoft.com/office/powerpoint/2010/main" val="2702839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6170" y="408258"/>
            <a:ext cx="10117347" cy="1325563"/>
          </a:xfrm>
        </p:spPr>
        <p:txBody>
          <a:bodyPr/>
          <a:lstStyle/>
          <a:p>
            <a:pPr algn="r"/>
            <a:r>
              <a:rPr lang="ru-RU" b="1" dirty="0" smtClean="0">
                <a:solidFill>
                  <a:schemeClr val="accent2">
                    <a:lumMod val="50000"/>
                  </a:schemeClr>
                </a:solidFill>
              </a:rPr>
              <a:t>Личные границы – это важно! </a:t>
            </a:r>
            <a:endParaRPr lang="ru-RU" b="1" dirty="0">
              <a:solidFill>
                <a:schemeClr val="accent2">
                  <a:lumMod val="50000"/>
                </a:schemeClr>
              </a:solidFill>
            </a:endParaRPr>
          </a:p>
        </p:txBody>
      </p:sp>
      <p:sp>
        <p:nvSpPr>
          <p:cNvPr id="3" name="Объект 2"/>
          <p:cNvSpPr>
            <a:spLocks noGrp="1"/>
          </p:cNvSpPr>
          <p:nvPr>
            <p:ph idx="1"/>
          </p:nvPr>
        </p:nvSpPr>
        <p:spPr>
          <a:xfrm>
            <a:off x="1457863" y="1431985"/>
            <a:ext cx="10196423" cy="4744978"/>
          </a:xfrm>
        </p:spPr>
        <p:txBody>
          <a:bodyPr>
            <a:normAutofit fontScale="92500" lnSpcReduction="20000"/>
          </a:bodyPr>
          <a:lstStyle/>
          <a:p>
            <a:pPr marL="0" indent="0" algn="just">
              <a:lnSpc>
                <a:spcPct val="160000"/>
              </a:lnSpc>
              <a:buNone/>
            </a:pPr>
            <a:r>
              <a:rPr lang="ru-RU" dirty="0" smtClean="0"/>
              <a:t>	</a:t>
            </a:r>
            <a:r>
              <a:rPr lang="ru-RU" sz="1900" dirty="0" smtClean="0"/>
              <a:t>Личные границы-это своеобразные маркеры во взаимоотношениях: «Так со мной 	можно поступать, а так-нельзя. Потому, что мне это не приятно». </a:t>
            </a:r>
          </a:p>
          <a:p>
            <a:pPr marL="0" indent="0" algn="just">
              <a:lnSpc>
                <a:spcPct val="160000"/>
              </a:lnSpc>
              <a:buNone/>
            </a:pPr>
            <a:r>
              <a:rPr lang="ru-RU" sz="1900" dirty="0" smtClean="0"/>
              <a:t>Личные границы - это, своего рода, зона безопасности. Отстаивать ее очень трудно. Данный навык требует осознанности, дисциплины, понимания своих потребностей. </a:t>
            </a:r>
          </a:p>
          <a:p>
            <a:pPr marL="0" indent="0" algn="just">
              <a:lnSpc>
                <a:spcPct val="160000"/>
              </a:lnSpc>
              <a:buNone/>
            </a:pPr>
            <a:r>
              <a:rPr lang="ru-RU" sz="1900" b="1" dirty="0" smtClean="0"/>
              <a:t>Ребенок должен различать, что по отношению к нему со стороны других безопасно, доступно, нормально, а что – небезопасно, неадекватно, а значит, неприемлемо</a:t>
            </a:r>
            <a:r>
              <a:rPr lang="ru-RU" sz="1900" dirty="0" smtClean="0"/>
              <a:t>. И снова возвращаемся к важности воспитания в семье. Например, для ребенка, не подвергавшегося насилию (эмоциональному, физическому) агрессия со стороны другого человека воспримется как неадекватное поведение, а значит-угроза. </a:t>
            </a:r>
          </a:p>
          <a:p>
            <a:pPr marL="0" indent="0" algn="just">
              <a:lnSpc>
                <a:spcPct val="160000"/>
              </a:lnSpc>
              <a:buNone/>
            </a:pPr>
            <a:r>
              <a:rPr lang="ru-RU" sz="1900" dirty="0" smtClean="0"/>
              <a:t>Такой ребенок сразу же отреагирует, найдет способ обезопасить себя, защитит свои границы. </a:t>
            </a:r>
            <a:endParaRPr lang="ru-RU" sz="1900" dirty="0"/>
          </a:p>
        </p:txBody>
      </p:sp>
    </p:spTree>
    <p:extLst>
      <p:ext uri="{BB962C8B-B14F-4D97-AF65-F5344CB8AC3E}">
        <p14:creationId xmlns:p14="http://schemas.microsoft.com/office/powerpoint/2010/main" val="2199852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1878" y="365125"/>
            <a:ext cx="9041921" cy="1325563"/>
          </a:xfrm>
        </p:spPr>
        <p:txBody>
          <a:bodyPr>
            <a:normAutofit/>
          </a:bodyPr>
          <a:lstStyle/>
          <a:p>
            <a:pPr algn="ctr"/>
            <a:r>
              <a:rPr lang="ru-RU" sz="3600" b="1" dirty="0" smtClean="0">
                <a:solidFill>
                  <a:schemeClr val="accent2">
                    <a:lumMod val="50000"/>
                  </a:schemeClr>
                </a:solidFill>
              </a:rPr>
              <a:t>Границы безопасности начинаются </a:t>
            </a:r>
            <a:br>
              <a:rPr lang="ru-RU" sz="3600" b="1" dirty="0" smtClean="0">
                <a:solidFill>
                  <a:schemeClr val="accent2">
                    <a:lumMod val="50000"/>
                  </a:schemeClr>
                </a:solidFill>
              </a:rPr>
            </a:br>
            <a:r>
              <a:rPr lang="ru-RU" sz="3600" b="1" dirty="0" smtClean="0">
                <a:solidFill>
                  <a:schemeClr val="accent2">
                    <a:lumMod val="50000"/>
                  </a:schemeClr>
                </a:solidFill>
              </a:rPr>
              <a:t>с телесных границ</a:t>
            </a:r>
            <a:endParaRPr lang="ru-RU" sz="3600" b="1" dirty="0">
              <a:solidFill>
                <a:schemeClr val="accent2">
                  <a:lumMod val="50000"/>
                </a:schemeClr>
              </a:solidFill>
            </a:endParaRPr>
          </a:p>
        </p:txBody>
      </p:sp>
      <p:sp>
        <p:nvSpPr>
          <p:cNvPr id="3" name="Объект 2"/>
          <p:cNvSpPr>
            <a:spLocks noGrp="1"/>
          </p:cNvSpPr>
          <p:nvPr>
            <p:ph idx="1"/>
          </p:nvPr>
        </p:nvSpPr>
        <p:spPr>
          <a:xfrm>
            <a:off x="1233577" y="1526875"/>
            <a:ext cx="10386202" cy="4934310"/>
          </a:xfrm>
        </p:spPr>
        <p:txBody>
          <a:bodyPr>
            <a:normAutofit fontScale="70000" lnSpcReduction="20000"/>
          </a:bodyPr>
          <a:lstStyle/>
          <a:p>
            <a:pPr marL="0" indent="0" algn="just">
              <a:lnSpc>
                <a:spcPct val="170000"/>
              </a:lnSpc>
              <a:buNone/>
            </a:pPr>
            <a:r>
              <a:rPr lang="ru-RU" dirty="0" smtClean="0"/>
              <a:t>	</a:t>
            </a:r>
            <a:r>
              <a:rPr lang="ru-RU" sz="2600" dirty="0" smtClean="0"/>
              <a:t>Ребенок должен знать, что его тело-это важно. Ребенок должен чувствовать постоянно, что физический дискомфорт, особенно бесцельный – это ненормально и правильнее всего его избегать. То есть, если туфли жмут и трут – это не «потерпи, зато красиво и я их дорого купила». Это повод принять меры или, хотя бы, пожалеть, что эти меры сейчас приняты быть не могут и придется героически перетерпеть дискомфорт. </a:t>
            </a:r>
          </a:p>
          <a:p>
            <a:pPr marL="0" indent="0" algn="just">
              <a:lnSpc>
                <a:spcPct val="170000"/>
              </a:lnSpc>
              <a:buNone/>
            </a:pPr>
            <a:r>
              <a:rPr lang="ru-RU" sz="2600" dirty="0" smtClean="0"/>
              <a:t>	Важно объяснить ребенку, что никто, кроме врача, не может трогать его без разрешения – а с определенного возраста даже вы. </a:t>
            </a:r>
            <a:r>
              <a:rPr lang="ru-RU" sz="2600" b="1" dirty="0" smtClean="0"/>
              <a:t>Важно учитывать, что границы сдвигаются по мере взросления.</a:t>
            </a:r>
            <a:r>
              <a:rPr lang="ru-RU" sz="2600" dirty="0" smtClean="0"/>
              <a:t> Если в три года мыть ребёнка —  нормально, то в 12 лет заходить в ванную без стука со словами «что я там не видела» — неправильно. </a:t>
            </a:r>
            <a:r>
              <a:rPr lang="ru-RU" sz="2600" b="1" dirty="0" smtClean="0"/>
              <a:t>Говорите ребенку, что никто не имеет права намеренно причинять ему боль и относиться к его телу без должного уважения</a:t>
            </a:r>
            <a:r>
              <a:rPr lang="ru-RU" sz="2600" dirty="0" smtClean="0"/>
              <a:t>.</a:t>
            </a:r>
            <a:endParaRPr lang="ru-RU" sz="2600" dirty="0"/>
          </a:p>
        </p:txBody>
      </p:sp>
    </p:spTree>
    <p:extLst>
      <p:ext uri="{BB962C8B-B14F-4D97-AF65-F5344CB8AC3E}">
        <p14:creationId xmlns:p14="http://schemas.microsoft.com/office/powerpoint/2010/main" val="234846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365125"/>
            <a:ext cx="9067800" cy="1325563"/>
          </a:xfrm>
        </p:spPr>
        <p:txBody>
          <a:bodyPr>
            <a:normAutofit/>
          </a:bodyPr>
          <a:lstStyle/>
          <a:p>
            <a:pPr algn="ctr"/>
            <a:r>
              <a:rPr lang="ru-RU" sz="3600" b="1" dirty="0" smtClean="0">
                <a:solidFill>
                  <a:schemeClr val="accent2">
                    <a:lumMod val="50000"/>
                  </a:schemeClr>
                </a:solidFill>
              </a:rPr>
              <a:t>Ребенок должен знать, что его согласие либо не согласие - важно</a:t>
            </a:r>
            <a:endParaRPr lang="ru-RU" sz="3600" b="1" dirty="0">
              <a:solidFill>
                <a:schemeClr val="accent2">
                  <a:lumMod val="50000"/>
                </a:schemeClr>
              </a:solidFill>
            </a:endParaRPr>
          </a:p>
        </p:txBody>
      </p:sp>
      <p:sp>
        <p:nvSpPr>
          <p:cNvPr id="3" name="Объект 2"/>
          <p:cNvSpPr>
            <a:spLocks noGrp="1"/>
          </p:cNvSpPr>
          <p:nvPr>
            <p:ph idx="1"/>
          </p:nvPr>
        </p:nvSpPr>
        <p:spPr>
          <a:xfrm>
            <a:off x="1138687" y="1699404"/>
            <a:ext cx="10653622" cy="5158596"/>
          </a:xfrm>
        </p:spPr>
        <p:txBody>
          <a:bodyPr>
            <a:normAutofit fontScale="47500" lnSpcReduction="20000"/>
          </a:bodyPr>
          <a:lstStyle/>
          <a:p>
            <a:pPr marL="0" indent="0" algn="just">
              <a:lnSpc>
                <a:spcPct val="170000"/>
              </a:lnSpc>
              <a:buNone/>
            </a:pPr>
            <a:r>
              <a:rPr lang="ru-RU" dirty="0" smtClean="0"/>
              <a:t>	</a:t>
            </a:r>
            <a:r>
              <a:rPr lang="ru-RU" sz="2900" dirty="0" smtClean="0"/>
              <a:t>Личные границы — это право ребёнка иногда не согласиться с вами. Здесь, конечно же, важна грамотность 	не только родителей, но и окружающих взрослых. Наши воспитатели, педиатры, стоматологи, парикмахеры только начинают привыкать к тому, что ребенку надо не только объяснить, что с ним будут делать, но и спрашивать разрешения дотронуться. Ну, например, педиатр может сказать: «я сейчас подниму тебе майку, чтобы послушать как ты дышишь, можно?» В некоторых случаях родителям стоит об этом попросить отдельно и заранее. Если ребенок скажет: «Нет», это неприятно здесь и сейчас, но не смертельно. </a:t>
            </a:r>
          </a:p>
          <a:p>
            <a:pPr marL="0" indent="0" algn="just">
              <a:lnSpc>
                <a:spcPct val="170000"/>
              </a:lnSpc>
              <a:buNone/>
            </a:pPr>
            <a:r>
              <a:rPr lang="ru-RU" sz="2900" dirty="0" smtClean="0"/>
              <a:t>	Ситуации бывают разные. Допустим, ребенок не хочет ехать в гости к бабушке. Поинтересуйтесь основанием мнения ребенка. Может быть у него просто плохое настроение и он против любых планов из-за вредности. А может быть у бабушки его что-то или, что особенно важно, кто-то пугает. Например, та же заботливая бабушка заставляет доедать обед до конца, когда ребенок уже наелся. Или на семейном застолье дядя с тетей давят на ребенка, чтобы тот вслух прочитал стихотворение. В такой ситуации включайтесь сразу, так вы защитите ребенка и покажете, что вы его авторитетный взрослый, стоящий на охране его границ. Неплохо бы так же спрашивать ребенка по поводу просмотренного, прочитанного не пересказ и не анализ, а мнение. Хотя бы время от времени.</a:t>
            </a:r>
          </a:p>
          <a:p>
            <a:pPr marL="0" indent="0" algn="just">
              <a:buNone/>
            </a:pPr>
            <a:r>
              <a:rPr lang="ru-RU" sz="2900" dirty="0" smtClean="0"/>
              <a:t> 	</a:t>
            </a:r>
            <a:endParaRPr lang="ru-RU" sz="2900" dirty="0"/>
          </a:p>
        </p:txBody>
      </p:sp>
    </p:spTree>
    <p:extLst>
      <p:ext uri="{BB962C8B-B14F-4D97-AF65-F5344CB8AC3E}">
        <p14:creationId xmlns:p14="http://schemas.microsoft.com/office/powerpoint/2010/main" val="909055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365125"/>
            <a:ext cx="9067800" cy="1325563"/>
          </a:xfrm>
        </p:spPr>
        <p:txBody>
          <a:bodyPr>
            <a:normAutofit/>
          </a:bodyPr>
          <a:lstStyle/>
          <a:p>
            <a:pPr algn="ctr"/>
            <a:r>
              <a:rPr lang="ru-RU" sz="3600" b="1" dirty="0" smtClean="0">
                <a:solidFill>
                  <a:schemeClr val="accent2">
                    <a:lumMod val="50000"/>
                  </a:schemeClr>
                </a:solidFill>
              </a:rPr>
              <a:t>Ребенок должен знать, что его согласие либо не согласие - важно</a:t>
            </a:r>
            <a:endParaRPr lang="ru-RU" sz="3600" b="1" dirty="0">
              <a:solidFill>
                <a:schemeClr val="accent2">
                  <a:lumMod val="50000"/>
                </a:schemeClr>
              </a:solidFill>
            </a:endParaRPr>
          </a:p>
        </p:txBody>
      </p:sp>
      <p:sp>
        <p:nvSpPr>
          <p:cNvPr id="3" name="Объект 2"/>
          <p:cNvSpPr>
            <a:spLocks noGrp="1"/>
          </p:cNvSpPr>
          <p:nvPr>
            <p:ph idx="1"/>
          </p:nvPr>
        </p:nvSpPr>
        <p:spPr>
          <a:xfrm>
            <a:off x="1130060" y="1440610"/>
            <a:ext cx="10722634" cy="5167223"/>
          </a:xfrm>
        </p:spPr>
        <p:txBody>
          <a:bodyPr>
            <a:normAutofit fontScale="55000" lnSpcReduction="20000"/>
          </a:bodyPr>
          <a:lstStyle/>
          <a:p>
            <a:pPr marL="0" indent="0" algn="just">
              <a:buNone/>
            </a:pPr>
            <a:r>
              <a:rPr lang="ru-RU" dirty="0" smtClean="0"/>
              <a:t>	</a:t>
            </a:r>
            <a:endParaRPr lang="ru-RU" sz="2900" dirty="0" smtClean="0"/>
          </a:p>
          <a:p>
            <a:pPr marL="0" indent="0" algn="just">
              <a:lnSpc>
                <a:spcPct val="170000"/>
              </a:lnSpc>
              <a:buNone/>
            </a:pPr>
            <a:r>
              <a:rPr lang="ru-RU" sz="2900" dirty="0" smtClean="0"/>
              <a:t> 	 </a:t>
            </a:r>
            <a:r>
              <a:rPr lang="ru-RU" sz="3300" dirty="0" smtClean="0"/>
              <a:t>Что же нам делать с подростками, которые демонстративно отрицают планы взрослых. Вы уже приняли решение о поездке и слышите о том, что это дурацкая идея. Можно ответить следующим образом: «Жаль, что ты так считаешь, но ты имеешь право на это мнение. И все же мы поедем, решение было принято и сейчас пересмотрено быть не может». </a:t>
            </a:r>
          </a:p>
          <a:p>
            <a:pPr marL="0" indent="0" algn="just">
              <a:lnSpc>
                <a:spcPct val="170000"/>
              </a:lnSpc>
              <a:buNone/>
            </a:pPr>
            <a:r>
              <a:rPr lang="ru-RU" sz="3300" dirty="0" smtClean="0"/>
              <a:t>	Смиритесь с фактом, что нельзя заходить к старшему подростку в комнату без стука, без разрешения нельзя проверять его телефон и сообщения. Это нарушает право ребёнка на личную жизнь. </a:t>
            </a:r>
            <a:r>
              <a:rPr lang="ru-RU" sz="3300" b="1" dirty="0" smtClean="0"/>
              <a:t>Договаривайтесь о правилах, соблюдайте их со своей стороны и обсудите последствия за их нарушение</a:t>
            </a:r>
            <a:r>
              <a:rPr lang="ru-RU" sz="3300" dirty="0" smtClean="0"/>
              <a:t>. Ребёнок увидит, что вы уважаете его право на личное пространство, секреты и постепенную сепарацию, а также научится понимать последствия своих нарушений. </a:t>
            </a:r>
            <a:endParaRPr lang="ru-RU" sz="3300" dirty="0"/>
          </a:p>
        </p:txBody>
      </p:sp>
    </p:spTree>
    <p:extLst>
      <p:ext uri="{BB962C8B-B14F-4D97-AF65-F5344CB8AC3E}">
        <p14:creationId xmlns:p14="http://schemas.microsoft.com/office/powerpoint/2010/main" val="909055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7976" y="365125"/>
            <a:ext cx="9205823" cy="1325563"/>
          </a:xfrm>
        </p:spPr>
        <p:txBody>
          <a:bodyPr>
            <a:normAutofit/>
          </a:bodyPr>
          <a:lstStyle/>
          <a:p>
            <a:pPr algn="ctr"/>
            <a:r>
              <a:rPr lang="ru-RU" sz="3600" b="1" dirty="0" smtClean="0">
                <a:solidFill>
                  <a:schemeClr val="accent2">
                    <a:lumMod val="50000"/>
                  </a:schemeClr>
                </a:solidFill>
              </a:rPr>
              <a:t>Научите ребенка ценить ваше пространство</a:t>
            </a:r>
            <a:endParaRPr lang="ru-RU" sz="3600" b="1" dirty="0">
              <a:solidFill>
                <a:schemeClr val="accent2">
                  <a:lumMod val="50000"/>
                </a:schemeClr>
              </a:solidFill>
            </a:endParaRPr>
          </a:p>
        </p:txBody>
      </p:sp>
      <p:sp>
        <p:nvSpPr>
          <p:cNvPr id="3" name="Объект 2"/>
          <p:cNvSpPr>
            <a:spLocks noGrp="1"/>
          </p:cNvSpPr>
          <p:nvPr>
            <p:ph idx="1"/>
          </p:nvPr>
        </p:nvSpPr>
        <p:spPr>
          <a:xfrm>
            <a:off x="2589212" y="2133599"/>
            <a:ext cx="8915400" cy="4111925"/>
          </a:xfrm>
        </p:spPr>
        <p:txBody>
          <a:bodyPr>
            <a:normAutofit fontScale="85000" lnSpcReduction="20000"/>
          </a:bodyPr>
          <a:lstStyle/>
          <a:p>
            <a:pPr marL="0" indent="0" algn="just">
              <a:lnSpc>
                <a:spcPct val="170000"/>
              </a:lnSpc>
              <a:buNone/>
            </a:pPr>
            <a:r>
              <a:rPr lang="ru-RU" dirty="0" smtClean="0"/>
              <a:t>	</a:t>
            </a:r>
            <a:r>
              <a:rPr lang="ru-RU" sz="2400" dirty="0" smtClean="0"/>
              <a:t>Дайте ребёнку понять, что нарушать ваше пространство нельзя.          Под пространством понимается всё что угодно. Например, запрещается дёргать вас, когда вы пьёте чашку утреннего кофе, или заходить в ванную комнату, когда вы в душе. </a:t>
            </a:r>
          </a:p>
          <a:p>
            <a:pPr marL="0" indent="0" algn="just">
              <a:lnSpc>
                <a:spcPct val="170000"/>
              </a:lnSpc>
              <a:buNone/>
            </a:pPr>
            <a:r>
              <a:rPr lang="ru-RU" sz="2400" dirty="0" smtClean="0"/>
              <a:t>	Также уважайте и пространство ребёнка, постепенно обучайте ухаживать за своими вещами. </a:t>
            </a:r>
            <a:endParaRPr lang="ru-RU" sz="2400" dirty="0"/>
          </a:p>
          <a:p>
            <a:pPr marL="0" indent="0" algn="just">
              <a:lnSpc>
                <a:spcPct val="170000"/>
              </a:lnSpc>
              <a:buNone/>
            </a:pPr>
            <a:r>
              <a:rPr lang="ru-RU" sz="2400" dirty="0" smtClean="0"/>
              <a:t> 	Ребёнок будет брать пример и аналогично выстраивать отношения с окружающими в дальнейшем. </a:t>
            </a:r>
            <a:endParaRPr lang="ru-RU" sz="2400" dirty="0"/>
          </a:p>
        </p:txBody>
      </p:sp>
    </p:spTree>
    <p:extLst>
      <p:ext uri="{BB962C8B-B14F-4D97-AF65-F5344CB8AC3E}">
        <p14:creationId xmlns:p14="http://schemas.microsoft.com/office/powerpoint/2010/main" val="158482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1878" y="365125"/>
            <a:ext cx="9041921" cy="1325563"/>
          </a:xfrm>
        </p:spPr>
        <p:txBody>
          <a:bodyPr>
            <a:normAutofit/>
          </a:bodyPr>
          <a:lstStyle/>
          <a:p>
            <a:pPr algn="ctr"/>
            <a:r>
              <a:rPr lang="ru-RU" sz="3600" b="1" dirty="0" smtClean="0">
                <a:solidFill>
                  <a:schemeClr val="accent2">
                    <a:lumMod val="50000"/>
                  </a:schemeClr>
                </a:solidFill>
              </a:rPr>
              <a:t>Научите ребенка ценить чужое пространство</a:t>
            </a:r>
            <a:endParaRPr lang="ru-RU" sz="3600" b="1" dirty="0">
              <a:solidFill>
                <a:schemeClr val="accent2">
                  <a:lumMod val="50000"/>
                </a:schemeClr>
              </a:solidFill>
            </a:endParaRPr>
          </a:p>
        </p:txBody>
      </p:sp>
      <p:sp>
        <p:nvSpPr>
          <p:cNvPr id="3" name="Объект 2"/>
          <p:cNvSpPr>
            <a:spLocks noGrp="1"/>
          </p:cNvSpPr>
          <p:nvPr>
            <p:ph idx="1"/>
          </p:nvPr>
        </p:nvSpPr>
        <p:spPr>
          <a:xfrm>
            <a:off x="1682151" y="1768414"/>
            <a:ext cx="10067026" cy="4753155"/>
          </a:xfrm>
        </p:spPr>
        <p:txBody>
          <a:bodyPr>
            <a:normAutofit fontScale="70000" lnSpcReduction="20000"/>
          </a:bodyPr>
          <a:lstStyle/>
          <a:p>
            <a:pPr marL="0" indent="0" algn="just">
              <a:lnSpc>
                <a:spcPct val="170000"/>
              </a:lnSpc>
              <a:buNone/>
            </a:pPr>
            <a:r>
              <a:rPr lang="ru-RU" dirty="0" smtClean="0"/>
              <a:t>	</a:t>
            </a:r>
            <a:r>
              <a:rPr lang="ru-RU" sz="2300" b="1" dirty="0" smtClean="0"/>
              <a:t>Навык уважения чужих границ — это, прежде всего, умение 	принимать, что другие люди отличаются от вас</a:t>
            </a:r>
            <a:r>
              <a:rPr lang="ru-RU" sz="2300" dirty="0" smtClean="0"/>
              <a:t>. </a:t>
            </a:r>
          </a:p>
          <a:p>
            <a:pPr marL="0" indent="0" algn="just">
              <a:lnSpc>
                <a:spcPct val="170000"/>
              </a:lnSpc>
              <a:buNone/>
            </a:pPr>
            <a:r>
              <a:rPr lang="ru-RU" sz="2300" dirty="0" smtClean="0"/>
              <a:t>	Не стоит гладить чужих собачек и котиков, не спросив об этом разрешения у хозяина или хозяйки. </a:t>
            </a:r>
          </a:p>
          <a:p>
            <a:pPr marL="0" indent="0" algn="just">
              <a:lnSpc>
                <a:spcPct val="170000"/>
              </a:lnSpc>
              <a:buNone/>
            </a:pPr>
            <a:r>
              <a:rPr lang="ru-RU" sz="2300" dirty="0" smtClean="0"/>
              <a:t>	Не надо поощрять физический контакт с другим ребёнком просто ради “дружелюбия” – невежливо набрасываться на малознакомого или вовсе незнакомого сверстника не только с щипками, но и с объятьями ли, с поцелуями ли или с </a:t>
            </a:r>
            <a:r>
              <a:rPr lang="ru-RU" sz="2300" dirty="0" err="1" smtClean="0"/>
              <a:t>троганием</a:t>
            </a:r>
            <a:r>
              <a:rPr lang="ru-RU" sz="2300" dirty="0" smtClean="0"/>
              <a:t> волос.</a:t>
            </a:r>
          </a:p>
          <a:p>
            <a:pPr marL="0" indent="0" algn="just">
              <a:lnSpc>
                <a:spcPct val="170000"/>
              </a:lnSpc>
              <a:buNone/>
            </a:pPr>
            <a:r>
              <a:rPr lang="ru-RU" sz="2300" dirty="0" smtClean="0"/>
              <a:t>	Не надо теребить посторонних взрослых и заглядывать им в глаза. </a:t>
            </a:r>
          </a:p>
          <a:p>
            <a:pPr marL="0" indent="0" algn="just">
              <a:lnSpc>
                <a:spcPct val="170000"/>
              </a:lnSpc>
              <a:buNone/>
            </a:pPr>
            <a:r>
              <a:rPr lang="ru-RU" sz="2300" dirty="0" smtClean="0"/>
              <a:t>	</a:t>
            </a:r>
            <a:r>
              <a:rPr lang="ru-RU" sz="2300" b="1" dirty="0" smtClean="0"/>
              <a:t>Чужие границы помогают осознавать свои границы</a:t>
            </a:r>
            <a:r>
              <a:rPr lang="ru-RU" sz="2300" dirty="0" smtClean="0"/>
              <a:t>. </a:t>
            </a:r>
          </a:p>
          <a:p>
            <a:pPr marL="0" indent="0" algn="just">
              <a:lnSpc>
                <a:spcPct val="170000"/>
              </a:lnSpc>
              <a:buNone/>
            </a:pPr>
            <a:r>
              <a:rPr lang="ru-RU" sz="2300" dirty="0" smtClean="0"/>
              <a:t>	Ну, и их </a:t>
            </a:r>
            <a:r>
              <a:rPr lang="ru-RU" sz="2300" dirty="0" err="1" smtClean="0"/>
              <a:t>осознавание</a:t>
            </a:r>
            <a:r>
              <a:rPr lang="ru-RU" sz="2300" dirty="0" smtClean="0"/>
              <a:t> уменьшает шанс на то, что ваш ребёнок станет агрессором в будущем.</a:t>
            </a:r>
            <a:endParaRPr lang="ru-RU" sz="2300" dirty="0"/>
          </a:p>
        </p:txBody>
      </p:sp>
    </p:spTree>
    <p:extLst>
      <p:ext uri="{BB962C8B-B14F-4D97-AF65-F5344CB8AC3E}">
        <p14:creationId xmlns:p14="http://schemas.microsoft.com/office/powerpoint/2010/main" val="4087027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Статистика</a:t>
            </a:r>
            <a:endParaRPr lang="ru-RU" dirty="0"/>
          </a:p>
        </p:txBody>
      </p:sp>
      <p:sp>
        <p:nvSpPr>
          <p:cNvPr id="6" name="Объект 5"/>
          <p:cNvSpPr>
            <a:spLocks noGrp="1"/>
          </p:cNvSpPr>
          <p:nvPr>
            <p:ph sz="half" idx="1"/>
          </p:nvPr>
        </p:nvSpPr>
        <p:spPr/>
        <p:txBody>
          <a:bodyPr>
            <a:normAutofit fontScale="70000" lnSpcReduction="20000"/>
          </a:bodyPr>
          <a:lstStyle/>
          <a:p>
            <a:r>
              <a:rPr lang="ru-RU" dirty="0" smtClean="0"/>
              <a:t>С 2010 года по настоящее время число преступлений против половой неприкосновенности детей выросло на 44% по данным Генеральной прокуратуры.</a:t>
            </a:r>
          </a:p>
          <a:p>
            <a:r>
              <a:rPr lang="ru-RU" dirty="0" smtClean="0"/>
              <a:t>2010 год – 9.524</a:t>
            </a:r>
          </a:p>
          <a:p>
            <a:r>
              <a:rPr lang="ru-RU" dirty="0" smtClean="0"/>
              <a:t>2020 год – более 15.000</a:t>
            </a:r>
          </a:p>
          <a:p>
            <a:r>
              <a:rPr lang="ru-RU" dirty="0" smtClean="0"/>
              <a:t>2021 год – 16.887</a:t>
            </a:r>
          </a:p>
          <a:p>
            <a:r>
              <a:rPr lang="ru-RU" dirty="0"/>
              <a:t>По данным МВД РФ, размещенных в Единой межведомственной информационно-статистической (ЕМИСС)системе:</a:t>
            </a:r>
          </a:p>
          <a:p>
            <a:r>
              <a:rPr lang="ru-RU" dirty="0"/>
              <a:t>2020 год – 94 тысяч</a:t>
            </a:r>
          </a:p>
          <a:p>
            <a:r>
              <a:rPr lang="ru-RU" dirty="0"/>
              <a:t>2021 год – 112 тысяч</a:t>
            </a:r>
          </a:p>
          <a:p>
            <a:r>
              <a:rPr lang="ru-RU" dirty="0"/>
              <a:t>2022 год – 113 </a:t>
            </a:r>
            <a:r>
              <a:rPr lang="ru-RU" dirty="0" smtClean="0"/>
              <a:t> тысяч</a:t>
            </a:r>
          </a:p>
          <a:p>
            <a:r>
              <a:rPr lang="ru-RU" dirty="0" smtClean="0"/>
              <a:t>Разница может объясняться тем, что по одному преступлению может быть несколько потерпевших.</a:t>
            </a:r>
            <a:endParaRPr lang="ru-RU" dirty="0"/>
          </a:p>
          <a:p>
            <a:endParaRPr lang="ru-RU" dirty="0" smtClean="0"/>
          </a:p>
        </p:txBody>
      </p:sp>
      <p:sp>
        <p:nvSpPr>
          <p:cNvPr id="7" name="Объект 6"/>
          <p:cNvSpPr>
            <a:spLocks noGrp="1"/>
          </p:cNvSpPr>
          <p:nvPr>
            <p:ph sz="half" idx="2"/>
          </p:nvPr>
        </p:nvSpPr>
        <p:spPr/>
        <p:txBody>
          <a:bodyPr>
            <a:normAutofit fontScale="70000" lnSpcReduction="20000"/>
          </a:bodyPr>
          <a:lstStyle/>
          <a:p>
            <a:r>
              <a:rPr lang="ru-RU" sz="1900" dirty="0" smtClean="0"/>
              <a:t>Отмечается</a:t>
            </a:r>
            <a:r>
              <a:rPr lang="ru-RU" sz="1900" dirty="0"/>
              <a:t>, что 50% таких преступлений </a:t>
            </a:r>
            <a:r>
              <a:rPr lang="ru-RU" sz="1900" dirty="0" smtClean="0"/>
              <a:t>совершается </a:t>
            </a:r>
            <a:r>
              <a:rPr lang="ru-RU" sz="1900" dirty="0"/>
              <a:t>знакомым ребенку лицом</a:t>
            </a:r>
            <a:r>
              <a:rPr lang="ru-RU" sz="1900" dirty="0" smtClean="0"/>
              <a:t>,</a:t>
            </a:r>
          </a:p>
          <a:p>
            <a:r>
              <a:rPr lang="ru-RU" sz="1900" dirty="0" smtClean="0"/>
              <a:t> </a:t>
            </a:r>
            <a:r>
              <a:rPr lang="ru-RU" sz="1900" dirty="0"/>
              <a:t>каждое пятое – членами семьи, </a:t>
            </a:r>
            <a:endParaRPr lang="ru-RU" sz="1900" dirty="0" smtClean="0"/>
          </a:p>
          <a:p>
            <a:r>
              <a:rPr lang="ru-RU" sz="1900" dirty="0" smtClean="0"/>
              <a:t>11</a:t>
            </a:r>
            <a:r>
              <a:rPr lang="ru-RU" sz="1900" dirty="0"/>
              <a:t>% - родителями или законными представителями, </a:t>
            </a:r>
            <a:endParaRPr lang="ru-RU" sz="1900" dirty="0" smtClean="0"/>
          </a:p>
          <a:p>
            <a:r>
              <a:rPr lang="ru-RU" sz="1900" dirty="0" smtClean="0"/>
              <a:t>25</a:t>
            </a:r>
            <a:r>
              <a:rPr lang="ru-RU" sz="1900" dirty="0"/>
              <a:t>% - лицами в состоянии алкогольного опьянения и лицами, страдающими психическими заболеваниями.</a:t>
            </a:r>
          </a:p>
          <a:p>
            <a:endParaRPr lang="ru-RU" sz="1600" dirty="0"/>
          </a:p>
        </p:txBody>
      </p:sp>
    </p:spTree>
    <p:extLst>
      <p:ext uri="{BB962C8B-B14F-4D97-AF65-F5344CB8AC3E}">
        <p14:creationId xmlns:p14="http://schemas.microsoft.com/office/powerpoint/2010/main" val="370034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7758" y="365125"/>
            <a:ext cx="9016042" cy="1325563"/>
          </a:xfrm>
        </p:spPr>
        <p:txBody>
          <a:bodyPr>
            <a:normAutofit/>
          </a:bodyPr>
          <a:lstStyle/>
          <a:p>
            <a:pPr algn="ctr"/>
            <a:r>
              <a:rPr lang="ru-RU" sz="3600" b="1" dirty="0" smtClean="0">
                <a:solidFill>
                  <a:schemeClr val="accent2">
                    <a:lumMod val="50000"/>
                  </a:schemeClr>
                </a:solidFill>
              </a:rPr>
              <a:t>Умение отказать и сказать «нет» в определенных ситуациях - важно!</a:t>
            </a:r>
            <a:endParaRPr lang="ru-RU" sz="3600" b="1" dirty="0">
              <a:solidFill>
                <a:schemeClr val="accent2">
                  <a:lumMod val="50000"/>
                </a:schemeClr>
              </a:solidFill>
            </a:endParaRPr>
          </a:p>
        </p:txBody>
      </p:sp>
      <p:sp>
        <p:nvSpPr>
          <p:cNvPr id="3" name="Объект 2"/>
          <p:cNvSpPr>
            <a:spLocks noGrp="1"/>
          </p:cNvSpPr>
          <p:nvPr>
            <p:ph idx="1"/>
          </p:nvPr>
        </p:nvSpPr>
        <p:spPr>
          <a:xfrm>
            <a:off x="1173191" y="1682151"/>
            <a:ext cx="10584611" cy="4925683"/>
          </a:xfrm>
        </p:spPr>
        <p:txBody>
          <a:bodyPr>
            <a:normAutofit fontScale="77500" lnSpcReduction="20000"/>
          </a:bodyPr>
          <a:lstStyle/>
          <a:p>
            <a:pPr marL="0" indent="0" algn="just">
              <a:lnSpc>
                <a:spcPct val="170000"/>
              </a:lnSpc>
              <a:buNone/>
            </a:pPr>
            <a:r>
              <a:rPr lang="ru-RU" dirty="0" smtClean="0"/>
              <a:t>	Безусловно, ситуации бывают разные, и в некоторых случаях поступиться своими интересами ради другого действительно важно. Но, бывают такие ситуации, когда нами манипулируют и здесь важно не поддаваться чужой воле и уметь вовремя сказать: «нет». </a:t>
            </a:r>
            <a:r>
              <a:rPr lang="ru-RU" b="1" dirty="0" smtClean="0"/>
              <a:t>Научите ребенка АЛГОРИТМУ ЭФФЕКТИВНОГО ОТКАЗА</a:t>
            </a:r>
            <a:r>
              <a:rPr lang="ru-RU" dirty="0" smtClean="0"/>
              <a:t>:</a:t>
            </a:r>
          </a:p>
          <a:p>
            <a:pPr marL="0" indent="0" algn="just">
              <a:lnSpc>
                <a:spcPct val="170000"/>
              </a:lnSpc>
              <a:buNone/>
            </a:pPr>
            <a:r>
              <a:rPr lang="ru-RU" dirty="0" smtClean="0"/>
              <a:t> Сначала он должен прояснить ситуацию: что конкретно хочет человек, и почему именно от него. Для этого необходимо задавать прямые вопросы: «А почему именно ко мне ты обратился с этой просьбой? Почему ты не сделаешь это сам?» Нужно обсудить с товарищем последствия своих действий «Если я сейчас это сделаю, то потом…», «Если мне придется сделать за тебя это, тогда я…» Если есть приемлемые варианты помощи, то нужно предложить их: «Давай мы поступим иначе…», «Давай вместо этого мы с тобой…» — твой собеседник увидит, что ты действительно хочешь помочь, но не так, как он тебе предлагает. </a:t>
            </a:r>
          </a:p>
          <a:p>
            <a:pPr marL="0" indent="0" algn="just">
              <a:lnSpc>
                <a:spcPct val="170000"/>
              </a:lnSpc>
              <a:buNone/>
            </a:pPr>
            <a:r>
              <a:rPr lang="ru-RU" dirty="0" smtClean="0"/>
              <a:t>Если тебя не услышали или не захотели слушать — решительно говори «нет» и заканчивай разговор. При этом попрощайся как обычно и сообщи, что «на связи». Это нужно для того, чтобы не возникло неловкости. Этим ты даешь понять, что уходишь именно сейчас и именно от этой ситуации — от предложения, просьбы. </a:t>
            </a:r>
            <a:r>
              <a:rPr lang="ru-RU" b="1" dirty="0" smtClean="0"/>
              <a:t>Взрослый родитель с детства участвует в формировании личных границ у ребёнка.</a:t>
            </a:r>
            <a:r>
              <a:rPr lang="ru-RU" dirty="0" smtClean="0"/>
              <a:t> Идея границ помогает свести конфликты на минимум. Приобретайте этот навык и общайтесь с удовольствием! </a:t>
            </a:r>
            <a:endParaRPr lang="ru-RU" dirty="0"/>
          </a:p>
        </p:txBody>
      </p:sp>
    </p:spTree>
    <p:extLst>
      <p:ext uri="{BB962C8B-B14F-4D97-AF65-F5344CB8AC3E}">
        <p14:creationId xmlns:p14="http://schemas.microsoft.com/office/powerpoint/2010/main" val="3405098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1494" y="201223"/>
            <a:ext cx="9145438" cy="1325563"/>
          </a:xfrm>
        </p:spPr>
        <p:txBody>
          <a:bodyPr>
            <a:normAutofit/>
          </a:bodyPr>
          <a:lstStyle/>
          <a:p>
            <a:pPr algn="ctr"/>
            <a:r>
              <a:rPr lang="ru-RU" sz="4000" b="1" dirty="0" smtClean="0">
                <a:solidFill>
                  <a:schemeClr val="accent2">
                    <a:lumMod val="50000"/>
                  </a:schemeClr>
                </a:solidFill>
              </a:rPr>
              <a:t>Необходимо научить ребенка:</a:t>
            </a:r>
            <a:endParaRPr lang="ru-RU" sz="4000" b="1" dirty="0">
              <a:solidFill>
                <a:schemeClr val="accent2">
                  <a:lumMod val="50000"/>
                </a:schemeClr>
              </a:solidFill>
            </a:endParaRPr>
          </a:p>
        </p:txBody>
      </p:sp>
      <p:sp>
        <p:nvSpPr>
          <p:cNvPr id="3" name="Объект 2"/>
          <p:cNvSpPr>
            <a:spLocks noGrp="1"/>
          </p:cNvSpPr>
          <p:nvPr>
            <p:ph idx="1"/>
          </p:nvPr>
        </p:nvSpPr>
        <p:spPr>
          <a:xfrm>
            <a:off x="1509623" y="1397479"/>
            <a:ext cx="9989388" cy="4779484"/>
          </a:xfrm>
        </p:spPr>
        <p:txBody>
          <a:bodyPr>
            <a:normAutofit/>
          </a:bodyPr>
          <a:lstStyle/>
          <a:p>
            <a:pPr marL="0" indent="0" algn="just">
              <a:buNone/>
            </a:pPr>
            <a:r>
              <a:rPr lang="ru-RU" dirty="0" smtClean="0"/>
              <a:t>	— доверять своим чувствам, интуиции; </a:t>
            </a:r>
          </a:p>
          <a:p>
            <a:pPr marL="0" indent="0" algn="just">
              <a:buNone/>
            </a:pPr>
            <a:r>
              <a:rPr lang="ru-RU" dirty="0" smtClean="0"/>
              <a:t>	— уметь различать хорошие, плохие и смущающие прикосновения. </a:t>
            </a:r>
          </a:p>
          <a:p>
            <a:pPr marL="0" indent="0" algn="just">
              <a:buNone/>
            </a:pPr>
            <a:r>
              <a:rPr lang="ru-RU" dirty="0"/>
              <a:t>	</a:t>
            </a:r>
            <a:r>
              <a:rPr lang="ru-RU" dirty="0" smtClean="0"/>
              <a:t>Таким образом, он сможет распознать возможную опасность и избежать ее. </a:t>
            </a:r>
          </a:p>
          <a:p>
            <a:pPr marL="0" indent="0" algn="just">
              <a:buNone/>
            </a:pPr>
            <a:r>
              <a:rPr lang="ru-RU" dirty="0" smtClean="0"/>
              <a:t>	При этом следует объяснить, что: </a:t>
            </a:r>
          </a:p>
          <a:p>
            <a:pPr marL="0" indent="0" algn="just">
              <a:buNone/>
            </a:pPr>
            <a:r>
              <a:rPr lang="ru-RU" dirty="0" smtClean="0"/>
              <a:t>	— хорошие прикосновения всегда приятны, как объятия тех, кого ребенок 	любит, или как дружеские рукопожатия;</a:t>
            </a:r>
          </a:p>
          <a:p>
            <a:pPr marL="0" indent="0" algn="just">
              <a:buNone/>
            </a:pPr>
            <a:r>
              <a:rPr lang="ru-RU" dirty="0" smtClean="0"/>
              <a:t> 	— плохие прикосновения причиняют вред и оставляют неприятные 	воспоминания, от которых хочется избавиться и которые могут ранить душу;</a:t>
            </a:r>
          </a:p>
          <a:p>
            <a:pPr marL="0" indent="0" algn="just">
              <a:buNone/>
            </a:pPr>
            <a:r>
              <a:rPr lang="ru-RU" dirty="0" smtClean="0"/>
              <a:t>	— смущающие прикосновения приводят в смущение, нарушают покой, 	вызывают непривычное волнение. Ими могут быть прикосновения, которые 	начинаются как хорошие, а потом причиняют боль. Например, щекотка, 	продолжающаяся слишком долго. Или же это могут быть приятные 	прикосновения, но тех людей, которых ребенок знает недостаточно хорошо, 	или «тайные» прикосновения, когда кто-то трогает интимные части тела. </a:t>
            </a:r>
            <a:endParaRPr lang="ru-RU" dirty="0"/>
          </a:p>
        </p:txBody>
      </p:sp>
    </p:spTree>
    <p:extLst>
      <p:ext uri="{BB962C8B-B14F-4D97-AF65-F5344CB8AC3E}">
        <p14:creationId xmlns:p14="http://schemas.microsoft.com/office/powerpoint/2010/main" val="5457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96551" y="2674189"/>
            <a:ext cx="4199625" cy="4451230"/>
          </a:xfrm>
        </p:spPr>
        <p:txBody>
          <a:bodyPr>
            <a:normAutofit/>
          </a:bodyPr>
          <a:lstStyle/>
          <a:p>
            <a:pPr marL="0" indent="0">
              <a:lnSpc>
                <a:spcPct val="100000"/>
              </a:lnSpc>
              <a:buNone/>
            </a:pPr>
            <a:r>
              <a:rPr lang="ru-RU" dirty="0" smtClean="0"/>
              <a:t>	— громко сказать «нет», </a:t>
            </a:r>
          </a:p>
          <a:p>
            <a:pPr marL="0" indent="0">
              <a:lnSpc>
                <a:spcPct val="100000"/>
              </a:lnSpc>
              <a:buNone/>
            </a:pPr>
            <a:r>
              <a:rPr lang="ru-RU" dirty="0" smtClean="0"/>
              <a:t>глядя прямо в глаза тому, </a:t>
            </a:r>
          </a:p>
          <a:p>
            <a:pPr marL="0" indent="0">
              <a:lnSpc>
                <a:spcPct val="100000"/>
              </a:lnSpc>
              <a:buNone/>
            </a:pPr>
            <a:r>
              <a:rPr lang="ru-RU" dirty="0" smtClean="0"/>
              <a:t>кто это делает; </a:t>
            </a:r>
          </a:p>
          <a:p>
            <a:pPr marL="0" indent="0">
              <a:lnSpc>
                <a:spcPct val="150000"/>
              </a:lnSpc>
              <a:buNone/>
            </a:pPr>
            <a:r>
              <a:rPr lang="ru-RU" dirty="0" smtClean="0"/>
              <a:t>	— убежать;</a:t>
            </a:r>
          </a:p>
          <a:p>
            <a:pPr marL="0" indent="0">
              <a:lnSpc>
                <a:spcPct val="100000"/>
              </a:lnSpc>
              <a:buNone/>
            </a:pPr>
            <a:r>
              <a:rPr lang="ru-RU" dirty="0" smtClean="0"/>
              <a:t> 	— рассказать обо всем</a:t>
            </a:r>
          </a:p>
          <a:p>
            <a:pPr marL="0" indent="0">
              <a:lnSpc>
                <a:spcPct val="100000"/>
              </a:lnSpc>
              <a:buNone/>
            </a:pPr>
            <a:r>
              <a:rPr lang="ru-RU" dirty="0" smtClean="0"/>
              <a:t> взрослому, </a:t>
            </a:r>
          </a:p>
          <a:p>
            <a:pPr marL="0" indent="0">
              <a:lnSpc>
                <a:spcPct val="100000"/>
              </a:lnSpc>
              <a:buNone/>
            </a:pPr>
            <a:r>
              <a:rPr lang="ru-RU" dirty="0" smtClean="0"/>
              <a:t>которому доверяет.</a:t>
            </a:r>
            <a:endParaRPr lang="ru-RU" dirty="0"/>
          </a:p>
        </p:txBody>
      </p:sp>
      <p:pic>
        <p:nvPicPr>
          <p:cNvPr id="7" name="Объект 6"/>
          <p:cNvPicPr>
            <a:picLocks noGrp="1" noChangeAspect="1"/>
          </p:cNvPicPr>
          <p:nvPr>
            <p:ph sz="half" idx="2"/>
          </p:nvPr>
        </p:nvPicPr>
        <p:blipFill>
          <a:blip r:embed="rId2"/>
          <a:stretch>
            <a:fillRect/>
          </a:stretch>
        </p:blipFill>
        <p:spPr>
          <a:xfrm>
            <a:off x="7087858" y="2731599"/>
            <a:ext cx="4313238" cy="2876929"/>
          </a:xfrm>
          <a:prstGeom prst="rect">
            <a:avLst/>
          </a:prstGeom>
        </p:spPr>
      </p:pic>
      <p:sp>
        <p:nvSpPr>
          <p:cNvPr id="6" name="Прямоугольник 5"/>
          <p:cNvSpPr/>
          <p:nvPr/>
        </p:nvSpPr>
        <p:spPr>
          <a:xfrm>
            <a:off x="2078965" y="508092"/>
            <a:ext cx="9213013" cy="1493358"/>
          </a:xfrm>
          <a:prstGeom prst="rect">
            <a:avLst/>
          </a:prstGeom>
        </p:spPr>
        <p:txBody>
          <a:bodyPr wrap="square">
            <a:spAutoFit/>
          </a:bodyPr>
          <a:lstStyle/>
          <a:p>
            <a:pPr algn="r">
              <a:lnSpc>
                <a:spcPct val="150000"/>
              </a:lnSpc>
            </a:pPr>
            <a:r>
              <a:rPr lang="ru-RU" sz="3200" dirty="0" smtClean="0"/>
              <a:t>Если какие-то прикосновения причиняют боль или смущают его, ребенок должен: </a:t>
            </a:r>
          </a:p>
        </p:txBody>
      </p:sp>
    </p:spTree>
    <p:extLst>
      <p:ext uri="{BB962C8B-B14F-4D97-AF65-F5344CB8AC3E}">
        <p14:creationId xmlns:p14="http://schemas.microsoft.com/office/powerpoint/2010/main" val="550477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374" y="112143"/>
            <a:ext cx="9093679" cy="1325563"/>
          </a:xfrm>
        </p:spPr>
        <p:txBody>
          <a:bodyPr>
            <a:normAutofit/>
          </a:bodyPr>
          <a:lstStyle/>
          <a:p>
            <a:pPr algn="ctr"/>
            <a:r>
              <a:rPr lang="ru-RU" sz="3600" b="1" dirty="0" smtClean="0">
                <a:solidFill>
                  <a:schemeClr val="accent2">
                    <a:lumMod val="50000"/>
                  </a:schemeClr>
                </a:solidFill>
              </a:rPr>
              <a:t>Взаимоотношения с посторонними</a:t>
            </a:r>
            <a:endParaRPr lang="ru-RU" sz="3600" b="1" dirty="0">
              <a:solidFill>
                <a:schemeClr val="accent2">
                  <a:lumMod val="50000"/>
                </a:schemeClr>
              </a:solidFill>
            </a:endParaRPr>
          </a:p>
        </p:txBody>
      </p:sp>
      <p:sp>
        <p:nvSpPr>
          <p:cNvPr id="3" name="Объект 2"/>
          <p:cNvSpPr>
            <a:spLocks noGrp="1"/>
          </p:cNvSpPr>
          <p:nvPr>
            <p:ph idx="1"/>
          </p:nvPr>
        </p:nvSpPr>
        <p:spPr>
          <a:xfrm>
            <a:off x="1311216" y="802257"/>
            <a:ext cx="10601864" cy="5900468"/>
          </a:xfrm>
        </p:spPr>
        <p:txBody>
          <a:bodyPr>
            <a:normAutofit fontScale="32500" lnSpcReduction="20000"/>
          </a:bodyPr>
          <a:lstStyle/>
          <a:p>
            <a:pPr marL="0" indent="0" algn="just">
              <a:lnSpc>
                <a:spcPct val="120000"/>
              </a:lnSpc>
              <a:buNone/>
            </a:pPr>
            <a:r>
              <a:rPr lang="ru-RU" dirty="0" smtClean="0"/>
              <a:t>	</a:t>
            </a:r>
            <a:r>
              <a:rPr lang="ru-RU" sz="5500" dirty="0" smtClean="0"/>
              <a:t>Ребенок может попадать в опасные ситуации при контактах с посторонними. </a:t>
            </a:r>
          </a:p>
          <a:p>
            <a:pPr marL="0" indent="0" algn="just">
              <a:lnSpc>
                <a:spcPct val="120000"/>
              </a:lnSpc>
              <a:buNone/>
            </a:pPr>
            <a:r>
              <a:rPr lang="ru-RU" sz="5500" b="1" dirty="0" smtClean="0"/>
              <a:t>В каждой семье 	должны быть установлены правила безопасности</a:t>
            </a:r>
            <a:r>
              <a:rPr lang="ru-RU" sz="5500" dirty="0" smtClean="0"/>
              <a:t>, которые помогут детям избежать беды, 	когда они остаются дома одни или же находятся вне его: </a:t>
            </a:r>
          </a:p>
          <a:p>
            <a:pPr marL="0" indent="0" algn="just">
              <a:buNone/>
            </a:pPr>
            <a:r>
              <a:rPr lang="ru-RU" sz="5500" dirty="0" smtClean="0"/>
              <a:t>— входная дверь должна быть захлопнута и закрыта на замок. Нельзя открывать дверь посторонним, даже если это почтальон, милиционер или водопроводчик;</a:t>
            </a:r>
          </a:p>
          <a:p>
            <a:pPr marL="0" indent="0" algn="just">
              <a:buNone/>
            </a:pPr>
            <a:r>
              <a:rPr lang="ru-RU" sz="5500" dirty="0" smtClean="0"/>
              <a:t> — самым безопасным ответом ребенка по телефону, когда он дома один, может быть фраза, что мама и папа заняты, вместо того, чтобы говорить звонящему, что родителей нет дома; </a:t>
            </a:r>
          </a:p>
          <a:p>
            <a:pPr marL="0" indent="0" algn="just">
              <a:buNone/>
            </a:pPr>
            <a:r>
              <a:rPr lang="ru-RU" sz="5500" dirty="0" smtClean="0"/>
              <a:t>— несовершеннолетний должен знать, кому из друзей или соседей он может позвонить в отсутствие родителей и взрослых, если он испугается или окажется в критической ситуации; </a:t>
            </a:r>
          </a:p>
          <a:p>
            <a:pPr marL="0" indent="0" algn="just">
              <a:buNone/>
            </a:pPr>
            <a:r>
              <a:rPr lang="ru-RU" sz="5500" dirty="0" smtClean="0"/>
              <a:t>— рядом с телефонным аппаратом следует поместить номера телефонов экстренных служб; </a:t>
            </a:r>
          </a:p>
          <a:p>
            <a:pPr marL="0" indent="0" algn="just">
              <a:buNone/>
            </a:pPr>
            <a:r>
              <a:rPr lang="ru-RU" sz="5500" dirty="0" smtClean="0"/>
              <a:t>— нужно научить ребенка пользоваться мобильным телефоном для набора телефонов экстренных служб, ребенок должен знать номер домашнего телефона и почтовый адрес, а также номера мобильных телефонов родителей; </a:t>
            </a:r>
          </a:p>
          <a:p>
            <a:pPr marL="0" indent="0" algn="just">
              <a:buNone/>
            </a:pPr>
            <a:r>
              <a:rPr lang="ru-RU" sz="5500" dirty="0" smtClean="0"/>
              <a:t>— если ребенок регулярно ходит в определенные места (школа, магазин, спортивная секция и т.п.), необходимо вместе с ним выбрать наиболее безопасный маршрут; </a:t>
            </a:r>
          </a:p>
          <a:p>
            <a:pPr marL="0" indent="0" algn="just">
              <a:buNone/>
            </a:pPr>
            <a:r>
              <a:rPr lang="ru-RU" sz="5500" dirty="0" smtClean="0"/>
              <a:t>— выручает и использование в семье пароля безопасности. При этом важно выбрать легко запоминающееся слово, которое несовершеннолетний будет использовать в качестве сигнала, что он оказался в опасности и нуждается в помощи.</a:t>
            </a:r>
            <a:endParaRPr lang="ru-RU" sz="5500" dirty="0"/>
          </a:p>
        </p:txBody>
      </p:sp>
    </p:spTree>
    <p:extLst>
      <p:ext uri="{BB962C8B-B14F-4D97-AF65-F5344CB8AC3E}">
        <p14:creationId xmlns:p14="http://schemas.microsoft.com/office/powerpoint/2010/main" val="64204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9901" y="485895"/>
            <a:ext cx="9144001" cy="2378075"/>
          </a:xfrm>
        </p:spPr>
        <p:txBody>
          <a:bodyPr>
            <a:normAutofit/>
          </a:bodyPr>
          <a:lstStyle/>
          <a:p>
            <a:pPr algn="r"/>
            <a:r>
              <a:rPr lang="ru-RU" b="1" dirty="0" smtClean="0">
                <a:solidFill>
                  <a:schemeClr val="accent2">
                    <a:lumMod val="50000"/>
                  </a:schemeClr>
                </a:solidFill>
              </a:rPr>
              <a:t>Почему дети </a:t>
            </a:r>
            <a:br>
              <a:rPr lang="ru-RU" b="1" dirty="0" smtClean="0">
                <a:solidFill>
                  <a:schemeClr val="accent2">
                    <a:lumMod val="50000"/>
                  </a:schemeClr>
                </a:solidFill>
              </a:rPr>
            </a:br>
            <a:r>
              <a:rPr lang="ru-RU" b="1" dirty="0" smtClean="0">
                <a:solidFill>
                  <a:schemeClr val="accent2">
                    <a:lumMod val="50000"/>
                  </a:schemeClr>
                </a:solidFill>
              </a:rPr>
              <a:t>молчат </a:t>
            </a:r>
            <a:br>
              <a:rPr lang="ru-RU" b="1" dirty="0" smtClean="0">
                <a:solidFill>
                  <a:schemeClr val="accent2">
                    <a:lumMod val="50000"/>
                  </a:schemeClr>
                </a:solidFill>
              </a:rPr>
            </a:br>
            <a:r>
              <a:rPr lang="ru-RU" b="1" dirty="0" smtClean="0">
                <a:solidFill>
                  <a:schemeClr val="accent2">
                    <a:lumMod val="50000"/>
                  </a:schemeClr>
                </a:solidFill>
              </a:rPr>
              <a:t>о насилии?</a:t>
            </a:r>
            <a:endParaRPr lang="ru-RU" b="1" dirty="0">
              <a:solidFill>
                <a:schemeClr val="accent2">
                  <a:lumMod val="50000"/>
                </a:schemeClr>
              </a:solidFill>
            </a:endParaRPr>
          </a:p>
        </p:txBody>
      </p:sp>
      <p:sp>
        <p:nvSpPr>
          <p:cNvPr id="3" name="Объект 2"/>
          <p:cNvSpPr>
            <a:spLocks noGrp="1"/>
          </p:cNvSpPr>
          <p:nvPr>
            <p:ph sz="half" idx="1"/>
          </p:nvPr>
        </p:nvSpPr>
        <p:spPr>
          <a:xfrm>
            <a:off x="2173857" y="1768415"/>
            <a:ext cx="4597878" cy="4598329"/>
          </a:xfrm>
        </p:spPr>
        <p:txBody>
          <a:bodyPr>
            <a:normAutofit fontScale="85000" lnSpcReduction="20000"/>
          </a:bodyPr>
          <a:lstStyle/>
          <a:p>
            <a:pPr marL="0" indent="0" algn="just">
              <a:lnSpc>
                <a:spcPct val="150000"/>
              </a:lnSpc>
              <a:buNone/>
            </a:pPr>
            <a:r>
              <a:rPr lang="ru-RU" dirty="0" smtClean="0"/>
              <a:t>	</a:t>
            </a:r>
            <a:r>
              <a:rPr lang="ru-RU" sz="2400" dirty="0" smtClean="0"/>
              <a:t>Причины молчать о таком могут быть разными, во многом они зависят от того, что преступник внушает ребёнку. Можно выделить две возможные стратегии, которыми преступники пользуются, чтобы совершать домогательства и другие формы </a:t>
            </a:r>
            <a:r>
              <a:rPr lang="ru-RU" sz="2400" dirty="0" err="1" smtClean="0"/>
              <a:t>сексуализированного</a:t>
            </a:r>
            <a:r>
              <a:rPr lang="ru-RU" sz="2400" dirty="0" smtClean="0"/>
              <a:t> насилия против ребёнка максимально безопасно для себя.</a:t>
            </a:r>
            <a:endParaRPr lang="ru-RU" sz="2400" dirty="0"/>
          </a:p>
        </p:txBody>
      </p:sp>
      <p:pic>
        <p:nvPicPr>
          <p:cNvPr id="6" name="Объект 5"/>
          <p:cNvPicPr>
            <a:picLocks noGrp="1" noChangeAspect="1"/>
          </p:cNvPicPr>
          <p:nvPr>
            <p:ph sz="half" idx="2"/>
          </p:nvPr>
        </p:nvPicPr>
        <p:blipFill>
          <a:blip r:embed="rId2"/>
          <a:stretch>
            <a:fillRect/>
          </a:stretch>
        </p:blipFill>
        <p:spPr>
          <a:xfrm>
            <a:off x="7303519" y="3621469"/>
            <a:ext cx="4313238" cy="2391151"/>
          </a:xfrm>
          <a:prstGeom prst="rect">
            <a:avLst/>
          </a:prstGeom>
        </p:spPr>
      </p:pic>
    </p:spTree>
    <p:extLst>
      <p:ext uri="{BB962C8B-B14F-4D97-AF65-F5344CB8AC3E}">
        <p14:creationId xmlns:p14="http://schemas.microsoft.com/office/powerpoint/2010/main" val="919774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8142" y="278861"/>
            <a:ext cx="8955657" cy="1325563"/>
          </a:xfrm>
        </p:spPr>
        <p:txBody>
          <a:bodyPr>
            <a:normAutofit/>
          </a:bodyPr>
          <a:lstStyle/>
          <a:p>
            <a:pPr algn="ctr"/>
            <a:r>
              <a:rPr lang="ru-RU" sz="3600" b="1" dirty="0" smtClean="0">
                <a:solidFill>
                  <a:schemeClr val="accent2">
                    <a:lumMod val="50000"/>
                  </a:schemeClr>
                </a:solidFill>
              </a:rPr>
              <a:t>Выстраивание доверительных отношений, </a:t>
            </a:r>
            <a:r>
              <a:rPr lang="ru-RU" sz="3600" b="1" dirty="0" err="1" smtClean="0">
                <a:solidFill>
                  <a:schemeClr val="accent2">
                    <a:lumMod val="50000"/>
                  </a:schemeClr>
                </a:solidFill>
              </a:rPr>
              <a:t>груминг</a:t>
            </a:r>
            <a:endParaRPr lang="ru-RU" sz="3600" b="1" dirty="0">
              <a:solidFill>
                <a:schemeClr val="accent2">
                  <a:lumMod val="50000"/>
                </a:schemeClr>
              </a:solidFill>
            </a:endParaRPr>
          </a:p>
        </p:txBody>
      </p:sp>
      <p:sp>
        <p:nvSpPr>
          <p:cNvPr id="3" name="Объект 2"/>
          <p:cNvSpPr>
            <a:spLocks noGrp="1"/>
          </p:cNvSpPr>
          <p:nvPr>
            <p:ph idx="1"/>
          </p:nvPr>
        </p:nvSpPr>
        <p:spPr>
          <a:xfrm>
            <a:off x="1440610" y="1587260"/>
            <a:ext cx="10317193" cy="5011948"/>
          </a:xfrm>
        </p:spPr>
        <p:txBody>
          <a:bodyPr>
            <a:normAutofit fontScale="40000" lnSpcReduction="20000"/>
          </a:bodyPr>
          <a:lstStyle/>
          <a:p>
            <a:pPr marL="0" indent="0" algn="just">
              <a:lnSpc>
                <a:spcPct val="170000"/>
              </a:lnSpc>
              <a:buNone/>
            </a:pPr>
            <a:r>
              <a:rPr lang="ru-RU" dirty="0" smtClean="0"/>
              <a:t>	</a:t>
            </a:r>
            <a:r>
              <a:rPr lang="ru-RU" sz="3800" dirty="0" smtClean="0"/>
              <a:t>Придерживаясь этой стратегии, взрослый постепенно «обхаживает» ребёнка, втирается к нему в доверие, подчёркивает особенность ребёнка и всячески демонстрирует, что он лучше других взрослых и заслуживает особенного доверия. Под видом игры или заботы взрослый может нарушать личные границы ребёнка, злоупотребляя доверием. Ребёнку в силу возрастных особенностей в целом сложнее распознать подобные действия как </a:t>
            </a:r>
            <a:r>
              <a:rPr lang="ru-RU" sz="3800" dirty="0" err="1" smtClean="0"/>
              <a:t>сексуализированное</a:t>
            </a:r>
            <a:r>
              <a:rPr lang="ru-RU" sz="3800" dirty="0" smtClean="0"/>
              <a:t> насилие, так как до сих пор по этому поводу не сформированы нормы и нет словаря для описания происходящего.</a:t>
            </a:r>
          </a:p>
          <a:p>
            <a:pPr marL="0" indent="0" algn="just">
              <a:lnSpc>
                <a:spcPct val="170000"/>
              </a:lnSpc>
              <a:buNone/>
            </a:pPr>
            <a:r>
              <a:rPr lang="ru-RU" sz="3800" dirty="0" smtClean="0"/>
              <a:t> Это всё играет на руку злонамеренным взрослым. Ребёнку внушают, будто происходящее — это общий секрет, о котором никому нельзя рассказывать, с ребенка, как правило, берут обещание хранить эту «общую тайну». </a:t>
            </a:r>
          </a:p>
          <a:p>
            <a:pPr marL="0" indent="0" algn="just">
              <a:lnSpc>
                <a:spcPct val="170000"/>
              </a:lnSpc>
              <a:buNone/>
            </a:pPr>
            <a:r>
              <a:rPr lang="ru-RU" sz="3800" dirty="0" smtClean="0"/>
              <a:t>Дети могут интуитивно чувствовать, что это неправильно, но им может быть сложно назвать это насилием и решиться рассказать кому-либо о пережитом.</a:t>
            </a:r>
          </a:p>
          <a:p>
            <a:pPr marL="0" indent="0" algn="just">
              <a:lnSpc>
                <a:spcPct val="170000"/>
              </a:lnSpc>
              <a:buNone/>
            </a:pPr>
            <a:r>
              <a:rPr lang="ru-RU" sz="3800" dirty="0" smtClean="0"/>
              <a:t>Когда ребёнок начинает осознавать, что над ним совершили насилие, преступник может сменить стратегию на следующую.  </a:t>
            </a:r>
            <a:endParaRPr lang="ru-RU" sz="3800" dirty="0"/>
          </a:p>
        </p:txBody>
      </p:sp>
    </p:spTree>
    <p:extLst>
      <p:ext uri="{BB962C8B-B14F-4D97-AF65-F5344CB8AC3E}">
        <p14:creationId xmlns:p14="http://schemas.microsoft.com/office/powerpoint/2010/main" val="3508470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4464" y="227103"/>
            <a:ext cx="10515600" cy="1325563"/>
          </a:xfrm>
        </p:spPr>
        <p:txBody>
          <a:bodyPr>
            <a:normAutofit/>
          </a:bodyPr>
          <a:lstStyle/>
          <a:p>
            <a:pPr algn="ctr"/>
            <a:r>
              <a:rPr lang="ru-RU" sz="3600" b="1" dirty="0" smtClean="0">
                <a:solidFill>
                  <a:schemeClr val="accent2">
                    <a:lumMod val="50000"/>
                  </a:schemeClr>
                </a:solidFill>
              </a:rPr>
              <a:t>Удержание и контроль</a:t>
            </a:r>
            <a:endParaRPr lang="ru-RU" sz="3600" b="1" dirty="0">
              <a:solidFill>
                <a:schemeClr val="accent2">
                  <a:lumMod val="50000"/>
                </a:schemeClr>
              </a:solidFill>
            </a:endParaRPr>
          </a:p>
        </p:txBody>
      </p:sp>
      <p:sp>
        <p:nvSpPr>
          <p:cNvPr id="3" name="Объект 2"/>
          <p:cNvSpPr>
            <a:spLocks noGrp="1"/>
          </p:cNvSpPr>
          <p:nvPr>
            <p:ph idx="1"/>
          </p:nvPr>
        </p:nvSpPr>
        <p:spPr>
          <a:xfrm>
            <a:off x="1483742" y="1164565"/>
            <a:ext cx="10318631" cy="5426015"/>
          </a:xfrm>
        </p:spPr>
        <p:txBody>
          <a:bodyPr>
            <a:normAutofit fontScale="92500" lnSpcReduction="20000"/>
          </a:bodyPr>
          <a:lstStyle/>
          <a:p>
            <a:pPr marL="0" indent="0" algn="just">
              <a:lnSpc>
                <a:spcPct val="170000"/>
              </a:lnSpc>
              <a:buNone/>
            </a:pPr>
            <a:r>
              <a:rPr lang="ru-RU" dirty="0" smtClean="0"/>
              <a:t>	В этом случае взрослый обычно внушает детям, что если они расскажут о произошедшем, то 	всё станет ещё хуже. Например, что об этом узнают все (учителя, одноклассники, 	родственники), не поверят или обвинят в произошедшем, накажут.</a:t>
            </a:r>
          </a:p>
          <a:p>
            <a:pPr marL="0" indent="0" algn="just">
              <a:lnSpc>
                <a:spcPct val="170000"/>
              </a:lnSpc>
              <a:buNone/>
            </a:pPr>
            <a:r>
              <a:rPr lang="ru-RU" dirty="0"/>
              <a:t>	</a:t>
            </a:r>
            <a:r>
              <a:rPr lang="ru-RU" dirty="0" smtClean="0"/>
              <a:t> Агрессор также может угрожать ребёнку или его близким в случае, если он расскажет кому-либо. Взрослый может внушать чувство вины ребёнку: что он такой особенный и красивый, что взрослый «не удержался», что ребёнок «провоцировал» его. Если до этого был этап выстраивания доверительных отношений, то здесь взрослый может активно навязывать ребёнку чувство вины  («Ты хочешь, чтобы меня посадили?», «Ты же не хочешь расстраивать маму?»). </a:t>
            </a:r>
          </a:p>
          <a:p>
            <a:pPr marL="0" indent="0" algn="just">
              <a:lnSpc>
                <a:spcPct val="170000"/>
              </a:lnSpc>
              <a:buNone/>
            </a:pPr>
            <a:r>
              <a:rPr lang="ru-RU" dirty="0" smtClean="0"/>
              <a:t>	Ни один ребёнок не хочет расстроить маму — детям страшно подумать, как могут отреагировать их родители, им не хочется их беспокоить, и они молчат. Если ещё на этапе доверительных отношений ребёнок поделился с преступником своими секретами, взрослый может шантажировать его и этим тоже. </a:t>
            </a:r>
            <a:endParaRPr lang="ru-RU" dirty="0"/>
          </a:p>
        </p:txBody>
      </p:sp>
    </p:spTree>
    <p:extLst>
      <p:ext uri="{BB962C8B-B14F-4D97-AF65-F5344CB8AC3E}">
        <p14:creationId xmlns:p14="http://schemas.microsoft.com/office/powerpoint/2010/main" val="1771299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6657" y="261608"/>
            <a:ext cx="10230928" cy="1325563"/>
          </a:xfrm>
        </p:spPr>
        <p:txBody>
          <a:bodyPr>
            <a:noAutofit/>
          </a:bodyPr>
          <a:lstStyle/>
          <a:p>
            <a:pPr algn="ctr"/>
            <a:r>
              <a:rPr lang="ru-RU" sz="2800" b="1" dirty="0" smtClean="0">
                <a:solidFill>
                  <a:schemeClr val="accent2">
                    <a:lumMod val="50000"/>
                  </a:schemeClr>
                </a:solidFill>
              </a:rPr>
              <a:t>Есть также дополнительные факторы, которые мешают детям рассказать о произошедшем близким:</a:t>
            </a:r>
            <a:endParaRPr lang="ru-RU" sz="2800" b="1" dirty="0">
              <a:solidFill>
                <a:schemeClr val="accent2">
                  <a:lumMod val="50000"/>
                </a:schemeClr>
              </a:solidFill>
            </a:endParaRPr>
          </a:p>
        </p:txBody>
      </p:sp>
      <p:sp>
        <p:nvSpPr>
          <p:cNvPr id="3" name="Объект 2"/>
          <p:cNvSpPr>
            <a:spLocks noGrp="1"/>
          </p:cNvSpPr>
          <p:nvPr>
            <p:ph idx="1"/>
          </p:nvPr>
        </p:nvSpPr>
        <p:spPr>
          <a:xfrm>
            <a:off x="1544128" y="1414732"/>
            <a:ext cx="10239554" cy="5003320"/>
          </a:xfrm>
        </p:spPr>
        <p:txBody>
          <a:bodyPr>
            <a:normAutofit fontScale="55000" lnSpcReduction="20000"/>
          </a:bodyPr>
          <a:lstStyle/>
          <a:p>
            <a:pPr marL="0" indent="0" algn="just">
              <a:lnSpc>
                <a:spcPct val="170000"/>
              </a:lnSpc>
              <a:buNone/>
            </a:pPr>
            <a:r>
              <a:rPr lang="ru-RU" dirty="0" smtClean="0"/>
              <a:t>	</a:t>
            </a:r>
            <a:r>
              <a:rPr lang="ru-RU" sz="2900" dirty="0" smtClean="0"/>
              <a:t>Дети могут считать себя виноватыми в действиях преступника. И думать, что надо было как-то иначе 	реагировать или рассказать другим с самого начала.</a:t>
            </a:r>
          </a:p>
          <a:p>
            <a:pPr marL="0" indent="0" algn="just">
              <a:lnSpc>
                <a:spcPct val="170000"/>
              </a:lnSpc>
              <a:buNone/>
            </a:pPr>
            <a:r>
              <a:rPr lang="ru-RU" sz="2900" dirty="0" smtClean="0"/>
              <a:t> 	Ещё бывают ситуации, когда ребёнок испытал «смешанные» ощущения (например, при </a:t>
            </a:r>
            <a:r>
              <a:rPr lang="ru-RU" sz="2900" dirty="0" err="1" smtClean="0"/>
              <a:t>дискордантном</a:t>
            </a:r>
            <a:r>
              <a:rPr lang="ru-RU" sz="2900" dirty="0" smtClean="0"/>
              <a:t> возбуждении) и это пугает. После этого у ребёнка могут возникнуть мысли, что с ним что-то не так, раз тело дало такую реакцию, предало его. Ему может быть стыдно обращаться за помощью, может казаться, что он её не достоин.</a:t>
            </a:r>
          </a:p>
          <a:p>
            <a:pPr marL="0" indent="0" algn="just">
              <a:lnSpc>
                <a:spcPct val="170000"/>
              </a:lnSpc>
              <a:buNone/>
            </a:pPr>
            <a:r>
              <a:rPr lang="ru-RU" sz="2900" dirty="0" smtClean="0"/>
              <a:t> 	Может не быть навыка рассказывать о своих сложностях родителям. Если родители обычно слишком заняты, чтобы выслушать ребёнка, или просят, чтобы он подходил к ним только с чем-то «важным», то у ребёнка не формируется понимание того, как отделить «важное» от «ерунды», он привыкает не делиться своими трудностями и волнениями с родителями. </a:t>
            </a:r>
          </a:p>
          <a:p>
            <a:pPr marL="0" indent="0" algn="just">
              <a:lnSpc>
                <a:spcPct val="170000"/>
              </a:lnSpc>
              <a:buNone/>
            </a:pPr>
            <a:r>
              <a:rPr lang="ru-RU" sz="2900" dirty="0" smtClean="0"/>
              <a:t>	Ребёнок думает, что только с ним такое произошло и, следовательно, это с ним что-то не так. Это ведёт к переживанию одиночества, изолированности ребёнка от других. </a:t>
            </a:r>
            <a:endParaRPr lang="ru-RU" sz="2900" dirty="0"/>
          </a:p>
        </p:txBody>
      </p:sp>
    </p:spTree>
    <p:extLst>
      <p:ext uri="{BB962C8B-B14F-4D97-AF65-F5344CB8AC3E}">
        <p14:creationId xmlns:p14="http://schemas.microsoft.com/office/powerpoint/2010/main" val="3561876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7759" y="227102"/>
            <a:ext cx="9119558" cy="1325563"/>
          </a:xfrm>
        </p:spPr>
        <p:txBody>
          <a:bodyPr>
            <a:normAutofit/>
          </a:bodyPr>
          <a:lstStyle/>
          <a:p>
            <a:pPr algn="r"/>
            <a:r>
              <a:rPr lang="ru-RU" sz="3600" b="1" dirty="0">
                <a:solidFill>
                  <a:schemeClr val="accent2">
                    <a:lumMod val="50000"/>
                  </a:schemeClr>
                </a:solidFill>
              </a:rPr>
              <a:t>Может ли поведение ребенка говорить о случившемся </a:t>
            </a:r>
            <a:r>
              <a:rPr lang="ru-RU" sz="3600" b="1" dirty="0" smtClean="0">
                <a:solidFill>
                  <a:schemeClr val="accent2">
                    <a:lumMod val="50000"/>
                  </a:schemeClr>
                </a:solidFill>
              </a:rPr>
              <a:t>насилии?</a:t>
            </a:r>
            <a:endParaRPr lang="ru-RU" sz="3600" b="1" dirty="0">
              <a:solidFill>
                <a:schemeClr val="accent2">
                  <a:lumMod val="50000"/>
                </a:schemeClr>
              </a:solidFill>
            </a:endParaRPr>
          </a:p>
        </p:txBody>
      </p:sp>
      <p:sp>
        <p:nvSpPr>
          <p:cNvPr id="3" name="Объект 2"/>
          <p:cNvSpPr>
            <a:spLocks noGrp="1"/>
          </p:cNvSpPr>
          <p:nvPr>
            <p:ph idx="1"/>
          </p:nvPr>
        </p:nvSpPr>
        <p:spPr>
          <a:xfrm>
            <a:off x="1777041" y="1544127"/>
            <a:ext cx="10127411" cy="4960188"/>
          </a:xfrm>
        </p:spPr>
        <p:txBody>
          <a:bodyPr>
            <a:normAutofit fontScale="92500" lnSpcReduction="10000"/>
          </a:bodyPr>
          <a:lstStyle/>
          <a:p>
            <a:pPr marL="0" indent="0">
              <a:buNone/>
            </a:pPr>
            <a:r>
              <a:rPr lang="ru-RU" dirty="0" smtClean="0"/>
              <a:t>	</a:t>
            </a:r>
            <a:r>
              <a:rPr lang="ru-RU" i="1" dirty="0" smtClean="0"/>
              <a:t>Нет </a:t>
            </a:r>
            <a:r>
              <a:rPr lang="ru-RU" i="1" dirty="0"/>
              <a:t>единого набора признаков, по которым можно распознать, что </a:t>
            </a:r>
            <a:r>
              <a:rPr lang="ru-RU" i="1" dirty="0" smtClean="0"/>
              <a:t>ребёнок 	подвергся </a:t>
            </a:r>
            <a:r>
              <a:rPr lang="ru-RU" i="1" dirty="0"/>
              <a:t>домогательствам или другим формам </a:t>
            </a:r>
            <a:r>
              <a:rPr lang="ru-RU" i="1" dirty="0" err="1" smtClean="0"/>
              <a:t>сексуализированного</a:t>
            </a:r>
            <a:r>
              <a:rPr lang="ru-RU" i="1" dirty="0" smtClean="0"/>
              <a:t> насилия</a:t>
            </a:r>
            <a:r>
              <a:rPr lang="ru-RU" dirty="0"/>
              <a:t>. </a:t>
            </a:r>
            <a:endParaRPr lang="ru-RU" dirty="0" smtClean="0"/>
          </a:p>
          <a:p>
            <a:pPr marL="0" indent="0">
              <a:buNone/>
            </a:pPr>
            <a:r>
              <a:rPr lang="ru-RU" dirty="0" smtClean="0"/>
              <a:t>	Но можно </a:t>
            </a:r>
            <a:r>
              <a:rPr lang="ru-RU" dirty="0"/>
              <a:t>выделить то, на что стоит </a:t>
            </a:r>
            <a:r>
              <a:rPr lang="ru-RU" b="1" dirty="0"/>
              <a:t>обратить внимание</a:t>
            </a:r>
            <a:r>
              <a:rPr lang="ru-RU" dirty="0" smtClean="0"/>
              <a:t>:</a:t>
            </a:r>
          </a:p>
          <a:p>
            <a:pPr marL="0" indent="0">
              <a:buNone/>
            </a:pPr>
            <a:r>
              <a:rPr lang="ru-RU" b="1" dirty="0" smtClean="0"/>
              <a:t>Внезапные </a:t>
            </a:r>
            <a:r>
              <a:rPr lang="ru-RU" b="1" dirty="0"/>
              <a:t>перемены в поведении</a:t>
            </a:r>
            <a:r>
              <a:rPr lang="ru-RU" dirty="0"/>
              <a:t>. Например, ребёнок вдруг замкнулся в себе или, наоборот, стал очень общительным</a:t>
            </a:r>
            <a:r>
              <a:rPr lang="ru-RU" dirty="0" smtClean="0"/>
              <a:t>.</a:t>
            </a:r>
          </a:p>
          <a:p>
            <a:pPr marL="0" indent="0">
              <a:buNone/>
            </a:pPr>
            <a:r>
              <a:rPr lang="ru-RU" b="1" dirty="0" smtClean="0"/>
              <a:t>Резкие </a:t>
            </a:r>
            <a:r>
              <a:rPr lang="ru-RU" b="1" dirty="0"/>
              <a:t>изменения в успеваемости, в стиле, в активности или выражении эмоций </a:t>
            </a:r>
            <a:r>
              <a:rPr lang="ru-RU" dirty="0"/>
              <a:t>— это всё может быть реакцией психики на насилие, следствием </a:t>
            </a:r>
            <a:r>
              <a:rPr lang="ru-RU" dirty="0" err="1"/>
              <a:t>травматизации</a:t>
            </a:r>
            <a:r>
              <a:rPr lang="ru-RU" dirty="0"/>
              <a:t> или способом адаптации после произошедшего. </a:t>
            </a:r>
            <a:endParaRPr lang="ru-RU" dirty="0" smtClean="0"/>
          </a:p>
          <a:p>
            <a:pPr marL="0" indent="0">
              <a:buNone/>
            </a:pPr>
            <a:r>
              <a:rPr lang="ru-RU" b="1" dirty="0" smtClean="0"/>
              <a:t>Ребёнок </a:t>
            </a:r>
            <a:r>
              <a:rPr lang="ru-RU" b="1" dirty="0"/>
              <a:t>стал напрягаться при физическом контакте </a:t>
            </a:r>
            <a:r>
              <a:rPr lang="ru-RU" dirty="0"/>
              <a:t>(если раньше такого не было). </a:t>
            </a:r>
            <a:endParaRPr lang="ru-RU" dirty="0" smtClean="0"/>
          </a:p>
          <a:p>
            <a:pPr marL="0" indent="0">
              <a:buNone/>
            </a:pPr>
            <a:r>
              <a:rPr lang="ru-RU" b="1" dirty="0" smtClean="0"/>
              <a:t>Он </a:t>
            </a:r>
            <a:r>
              <a:rPr lang="ru-RU" b="1" dirty="0"/>
              <a:t>отказывается куда-то ходить, «капризничает</a:t>
            </a:r>
            <a:r>
              <a:rPr lang="ru-RU" dirty="0"/>
              <a:t>». Резкое нежелание идти в сад или ехать в гости к родственникам нередко воспринимается родителями как бунтарство, лень или капризы. Но такое нежелание может быть попыткой обезопасить себя, прекратить взаимодействие с насильником. </a:t>
            </a:r>
            <a:endParaRPr lang="ru-RU" dirty="0" smtClean="0"/>
          </a:p>
          <a:p>
            <a:pPr marL="0" indent="0">
              <a:buNone/>
            </a:pPr>
            <a:r>
              <a:rPr lang="ru-RU" dirty="0" smtClean="0"/>
              <a:t>У </a:t>
            </a:r>
            <a:r>
              <a:rPr lang="ru-RU" dirty="0"/>
              <a:t>детей младшего возраста опыт домогательств может выражаться через </a:t>
            </a:r>
            <a:r>
              <a:rPr lang="ru-RU" b="1" dirty="0" err="1"/>
              <a:t>сексуализированное</a:t>
            </a:r>
            <a:r>
              <a:rPr lang="ru-RU" b="1" dirty="0"/>
              <a:t> поведение</a:t>
            </a:r>
            <a:r>
              <a:rPr lang="ru-RU" dirty="0"/>
              <a:t>: соответствующие сюжеты в играх, повышенный интерес ко «взрослым» темам. </a:t>
            </a:r>
            <a:endParaRPr lang="ru-RU" dirty="0" smtClean="0"/>
          </a:p>
          <a:p>
            <a:pPr marL="0" indent="0">
              <a:buNone/>
            </a:pPr>
            <a:r>
              <a:rPr lang="ru-RU" dirty="0" smtClean="0"/>
              <a:t>Они </a:t>
            </a:r>
            <a:r>
              <a:rPr lang="ru-RU" dirty="0"/>
              <a:t>также могут выражать свои переживания или опыт </a:t>
            </a:r>
            <a:r>
              <a:rPr lang="ru-RU" b="1" dirty="0"/>
              <a:t>в рисунках</a:t>
            </a:r>
            <a:r>
              <a:rPr lang="ru-RU" dirty="0"/>
              <a:t>.</a:t>
            </a:r>
          </a:p>
        </p:txBody>
      </p:sp>
    </p:spTree>
    <p:extLst>
      <p:ext uri="{BB962C8B-B14F-4D97-AF65-F5344CB8AC3E}">
        <p14:creationId xmlns:p14="http://schemas.microsoft.com/office/powerpoint/2010/main" val="2323568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1328" y="296114"/>
            <a:ext cx="9619891" cy="1325563"/>
          </a:xfrm>
        </p:spPr>
        <p:txBody>
          <a:bodyPr>
            <a:noAutofit/>
          </a:bodyPr>
          <a:lstStyle/>
          <a:p>
            <a:pPr algn="r"/>
            <a:r>
              <a:rPr lang="ru-RU" sz="3200" b="1" dirty="0">
                <a:solidFill>
                  <a:schemeClr val="accent2">
                    <a:lumMod val="50000"/>
                  </a:schemeClr>
                </a:solidFill>
              </a:rPr>
              <a:t>Как вести себя, если ребенок дает понять: </a:t>
            </a:r>
            <a:r>
              <a:rPr lang="ru-RU" sz="3200" b="1" dirty="0" smtClean="0">
                <a:solidFill>
                  <a:schemeClr val="accent2">
                    <a:lumMod val="50000"/>
                  </a:schemeClr>
                </a:solidFill>
              </a:rPr>
              <a:t/>
            </a:r>
            <a:br>
              <a:rPr lang="ru-RU" sz="3200" b="1" dirty="0" smtClean="0">
                <a:solidFill>
                  <a:schemeClr val="accent2">
                    <a:lumMod val="50000"/>
                  </a:schemeClr>
                </a:solidFill>
              </a:rPr>
            </a:br>
            <a:r>
              <a:rPr lang="ru-RU" sz="3200" b="1" dirty="0" smtClean="0"/>
              <a:t>с </a:t>
            </a:r>
            <a:r>
              <a:rPr lang="ru-RU" sz="3200" b="1" dirty="0"/>
              <a:t>ним происходит что-то страшное</a:t>
            </a:r>
          </a:p>
        </p:txBody>
      </p:sp>
      <p:sp>
        <p:nvSpPr>
          <p:cNvPr id="3" name="Объект 2"/>
          <p:cNvSpPr>
            <a:spLocks noGrp="1"/>
          </p:cNvSpPr>
          <p:nvPr>
            <p:ph idx="1"/>
          </p:nvPr>
        </p:nvSpPr>
        <p:spPr>
          <a:xfrm>
            <a:off x="1604513" y="1621766"/>
            <a:ext cx="10094344" cy="5003320"/>
          </a:xfrm>
        </p:spPr>
        <p:txBody>
          <a:bodyPr>
            <a:normAutofit/>
          </a:bodyPr>
          <a:lstStyle/>
          <a:p>
            <a:pPr marL="0" indent="0" algn="just">
              <a:buNone/>
            </a:pPr>
            <a:r>
              <a:rPr lang="ru-RU" dirty="0" smtClean="0"/>
              <a:t>	Сохраняйте </a:t>
            </a:r>
            <a:r>
              <a:rPr lang="ru-RU" dirty="0"/>
              <a:t>спокойствие. Часто дети боятся рассказать о </a:t>
            </a:r>
            <a:r>
              <a:rPr lang="ru-RU" dirty="0" smtClean="0"/>
              <a:t>	произошедшем</a:t>
            </a:r>
            <a:r>
              <a:rPr lang="ru-RU" dirty="0"/>
              <a:t>, потому что беспокоятся из-за того, как это могут </a:t>
            </a:r>
            <a:r>
              <a:rPr lang="ru-RU" dirty="0" smtClean="0"/>
              <a:t>	воспринять </a:t>
            </a:r>
            <a:r>
              <a:rPr lang="ru-RU" dirty="0"/>
              <a:t>родители</a:t>
            </a:r>
            <a:r>
              <a:rPr lang="ru-RU" dirty="0" smtClean="0"/>
              <a:t>.</a:t>
            </a:r>
          </a:p>
          <a:p>
            <a:pPr marL="0" indent="0" algn="just">
              <a:buNone/>
            </a:pPr>
            <a:r>
              <a:rPr lang="ru-RU" b="1" dirty="0" smtClean="0"/>
              <a:t>Постарайтесь </a:t>
            </a:r>
            <a:r>
              <a:rPr lang="ru-RU" b="1" dirty="0"/>
              <a:t>сдерживать эмоции </a:t>
            </a:r>
            <a:r>
              <a:rPr lang="ru-RU" dirty="0"/>
              <a:t>в разговоре с ребёнком: это может напугать его. </a:t>
            </a:r>
            <a:endParaRPr lang="ru-RU" dirty="0" smtClean="0"/>
          </a:p>
          <a:p>
            <a:pPr marL="0" indent="0" algn="just">
              <a:buNone/>
            </a:pPr>
            <a:r>
              <a:rPr lang="ru-RU" b="1" dirty="0" smtClean="0"/>
              <a:t>Будьте </a:t>
            </a:r>
            <a:r>
              <a:rPr lang="ru-RU" b="1" dirty="0"/>
              <a:t>рядом</a:t>
            </a:r>
            <a:r>
              <a:rPr lang="ru-RU" dirty="0"/>
              <a:t>, дайте ему возможность поделиться, выслушайте</a:t>
            </a:r>
            <a:r>
              <a:rPr lang="ru-RU" dirty="0" smtClean="0"/>
              <a:t>.</a:t>
            </a:r>
          </a:p>
          <a:p>
            <a:pPr marL="0" indent="0" algn="just">
              <a:buNone/>
            </a:pPr>
            <a:r>
              <a:rPr lang="ru-RU" b="1" dirty="0" smtClean="0"/>
              <a:t>Не </a:t>
            </a:r>
            <a:r>
              <a:rPr lang="ru-RU" b="1" dirty="0"/>
              <a:t>давите</a:t>
            </a:r>
            <a:r>
              <a:rPr lang="ru-RU" dirty="0"/>
              <a:t>. Ребёнка заставляли делать то, чего он делать не хотел. Часто пострадавшими от насилия любое давление извне воспринимается как его продолжение. </a:t>
            </a:r>
            <a:endParaRPr lang="ru-RU" dirty="0" smtClean="0"/>
          </a:p>
          <a:p>
            <a:pPr marL="0" indent="0" algn="just">
              <a:buNone/>
            </a:pPr>
            <a:r>
              <a:rPr lang="ru-RU" dirty="0" smtClean="0"/>
              <a:t>Покажите </a:t>
            </a:r>
            <a:r>
              <a:rPr lang="ru-RU" dirty="0"/>
              <a:t>ребёнку, что </a:t>
            </a:r>
            <a:r>
              <a:rPr lang="ru-RU" b="1" dirty="0"/>
              <a:t>вы цените его границы </a:t>
            </a:r>
            <a:r>
              <a:rPr lang="ru-RU" dirty="0"/>
              <a:t>и уважаете его выбор</a:t>
            </a:r>
            <a:r>
              <a:rPr lang="ru-RU" dirty="0" smtClean="0"/>
              <a:t>.</a:t>
            </a:r>
          </a:p>
          <a:p>
            <a:pPr marL="0" indent="0" algn="just">
              <a:buNone/>
            </a:pPr>
            <a:r>
              <a:rPr lang="ru-RU" dirty="0" smtClean="0"/>
              <a:t> </a:t>
            </a:r>
            <a:r>
              <a:rPr lang="ru-RU" b="1" dirty="0" smtClean="0">
                <a:solidFill>
                  <a:srgbClr val="C00000"/>
                </a:solidFill>
              </a:rPr>
              <a:t>Помните</a:t>
            </a:r>
            <a:r>
              <a:rPr lang="ru-RU" b="1" dirty="0">
                <a:solidFill>
                  <a:srgbClr val="C00000"/>
                </a:solidFill>
              </a:rPr>
              <a:t>: ребёнок не </a:t>
            </a:r>
            <a:r>
              <a:rPr lang="ru-RU" b="1" dirty="0" smtClean="0">
                <a:solidFill>
                  <a:srgbClr val="C00000"/>
                </a:solidFill>
              </a:rPr>
              <a:t>виноват</a:t>
            </a:r>
            <a:r>
              <a:rPr lang="ru-RU" b="1" dirty="0">
                <a:solidFill>
                  <a:srgbClr val="C00000"/>
                </a:solidFill>
              </a:rPr>
              <a:t>!</a:t>
            </a:r>
            <a:r>
              <a:rPr lang="ru-RU" dirty="0" smtClean="0"/>
              <a:t> </a:t>
            </a:r>
          </a:p>
          <a:p>
            <a:pPr marL="0" indent="0" algn="just">
              <a:buNone/>
            </a:pPr>
            <a:r>
              <a:rPr lang="ru-RU" dirty="0" smtClean="0"/>
              <a:t>Взрослый </a:t>
            </a:r>
            <a:r>
              <a:rPr lang="ru-RU" dirty="0"/>
              <a:t>человек нарушил закон, выбрал насилие. Ваш </a:t>
            </a:r>
            <a:r>
              <a:rPr lang="ru-RU" b="1" dirty="0">
                <a:solidFill>
                  <a:srgbClr val="C00000"/>
                </a:solidFill>
              </a:rPr>
              <a:t>ребёнок пострадал, ему нужна поддержка и помощь</a:t>
            </a:r>
            <a:r>
              <a:rPr lang="ru-RU" b="1" dirty="0" smtClean="0">
                <a:solidFill>
                  <a:srgbClr val="C00000"/>
                </a:solidFill>
              </a:rPr>
              <a:t>.</a:t>
            </a:r>
          </a:p>
          <a:p>
            <a:pPr marL="0" indent="0" algn="just">
              <a:buNone/>
            </a:pPr>
            <a:r>
              <a:rPr lang="ru-RU" dirty="0" smtClean="0"/>
              <a:t> </a:t>
            </a:r>
            <a:r>
              <a:rPr lang="ru-RU" b="1" dirty="0"/>
              <a:t>Обеспечьте безопасное пространство</a:t>
            </a:r>
            <a:r>
              <a:rPr lang="ru-RU" dirty="0"/>
              <a:t>, свободное от критики, оценки, угрозы </a:t>
            </a:r>
            <a:r>
              <a:rPr lang="ru-RU" dirty="0" smtClean="0"/>
              <a:t>наказания. </a:t>
            </a:r>
          </a:p>
        </p:txBody>
      </p:sp>
    </p:spTree>
    <p:extLst>
      <p:ext uri="{BB962C8B-B14F-4D97-AF65-F5344CB8AC3E}">
        <p14:creationId xmlns:p14="http://schemas.microsoft.com/office/powerpoint/2010/main" val="111985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Статистика</a:t>
            </a:r>
            <a:endParaRPr lang="ru-RU" dirty="0"/>
          </a:p>
        </p:txBody>
      </p:sp>
      <p:sp>
        <p:nvSpPr>
          <p:cNvPr id="6" name="Объект 5"/>
          <p:cNvSpPr>
            <a:spLocks noGrp="1"/>
          </p:cNvSpPr>
          <p:nvPr>
            <p:ph idx="1"/>
          </p:nvPr>
        </p:nvSpPr>
        <p:spPr/>
        <p:txBody>
          <a:bodyPr>
            <a:normAutofit fontScale="92500" lnSpcReduction="20000"/>
          </a:bodyPr>
          <a:lstStyle/>
          <a:p>
            <a:r>
              <a:rPr lang="ru-RU" dirty="0" smtClean="0"/>
              <a:t>В 2020 году проводилось исследование Академии безопасности Ольги Бочковой и Консорциума женских НПО при поддержке организации «Тебе поверят».</a:t>
            </a:r>
          </a:p>
          <a:p>
            <a:r>
              <a:rPr lang="ru-RU" dirty="0" smtClean="0"/>
              <a:t>Анализ собранных данных отражает следующую ситуацию (опрошенные девочки и мальчики до 13 лет):</a:t>
            </a:r>
          </a:p>
          <a:p>
            <a:r>
              <a:rPr lang="ru-RU" dirty="0" smtClean="0"/>
              <a:t>40% девочек и 19% мальчиков  описывают свой опыт </a:t>
            </a:r>
            <a:r>
              <a:rPr lang="ru-RU" dirty="0" err="1" smtClean="0"/>
              <a:t>сексуализированного</a:t>
            </a:r>
            <a:r>
              <a:rPr lang="ru-RU" dirty="0" smtClean="0"/>
              <a:t> насилия, </a:t>
            </a:r>
            <a:r>
              <a:rPr lang="ru-RU" dirty="0"/>
              <a:t>и</a:t>
            </a:r>
            <a:r>
              <a:rPr lang="ru-RU" dirty="0" smtClean="0"/>
              <a:t>з них только 3% подали заявление в полицию;</a:t>
            </a:r>
          </a:p>
          <a:p>
            <a:r>
              <a:rPr lang="ru-RU" dirty="0" smtClean="0"/>
              <a:t>48% жертв не рассказали никому о случившемся, 20% молчали долгое время;</a:t>
            </a:r>
          </a:p>
          <a:p>
            <a:r>
              <a:rPr lang="ru-RU" dirty="0" smtClean="0"/>
              <a:t>82% насильников – мужчины, остальные женщины.</a:t>
            </a:r>
          </a:p>
          <a:p>
            <a:r>
              <a:rPr lang="ru-RU" dirty="0" smtClean="0"/>
              <a:t>Статистика МВД дает сведения, что ежегодно около 14.000 детей становятся жертвами </a:t>
            </a:r>
            <a:r>
              <a:rPr lang="ru-RU" dirty="0" err="1" smtClean="0"/>
              <a:t>сексуализированного</a:t>
            </a:r>
            <a:r>
              <a:rPr lang="ru-RU" dirty="0" smtClean="0"/>
              <a:t> насилия.</a:t>
            </a:r>
          </a:p>
          <a:p>
            <a:r>
              <a:rPr lang="ru-RU" dirty="0" smtClean="0"/>
              <a:t>Самый уязвимый возраст – до 12 лет.</a:t>
            </a:r>
          </a:p>
          <a:p>
            <a:endParaRPr lang="ru-RU" dirty="0" smtClean="0"/>
          </a:p>
          <a:p>
            <a:endParaRPr lang="ru-RU" dirty="0"/>
          </a:p>
        </p:txBody>
      </p:sp>
    </p:spTree>
    <p:extLst>
      <p:ext uri="{BB962C8B-B14F-4D97-AF65-F5344CB8AC3E}">
        <p14:creationId xmlns:p14="http://schemas.microsoft.com/office/powerpoint/2010/main" val="261825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2484" y="330619"/>
            <a:ext cx="9386977" cy="1325563"/>
          </a:xfrm>
        </p:spPr>
        <p:txBody>
          <a:bodyPr>
            <a:normAutofit fontScale="90000"/>
          </a:bodyPr>
          <a:lstStyle/>
          <a:p>
            <a:pPr algn="r"/>
            <a:r>
              <a:rPr lang="ru-RU" sz="3600" b="1" dirty="0">
                <a:solidFill>
                  <a:schemeClr val="accent2">
                    <a:lumMod val="50000"/>
                  </a:schemeClr>
                </a:solidFill>
              </a:rPr>
              <a:t>Как вести себя, если ребенок дает понять: </a:t>
            </a:r>
            <a:r>
              <a:rPr lang="ru-RU" sz="3600" b="1" dirty="0" smtClean="0">
                <a:solidFill>
                  <a:schemeClr val="accent2">
                    <a:lumMod val="50000"/>
                  </a:schemeClr>
                </a:solidFill>
              </a:rPr>
              <a:t/>
            </a:r>
            <a:br>
              <a:rPr lang="ru-RU" sz="3600" b="1" dirty="0" smtClean="0">
                <a:solidFill>
                  <a:schemeClr val="accent2">
                    <a:lumMod val="50000"/>
                  </a:schemeClr>
                </a:solidFill>
              </a:rPr>
            </a:br>
            <a:r>
              <a:rPr lang="ru-RU" sz="3600" b="1" dirty="0" smtClean="0">
                <a:solidFill>
                  <a:schemeClr val="accent2">
                    <a:lumMod val="50000"/>
                  </a:schemeClr>
                </a:solidFill>
              </a:rPr>
              <a:t>с </a:t>
            </a:r>
            <a:r>
              <a:rPr lang="ru-RU" sz="3600" b="1" dirty="0">
                <a:solidFill>
                  <a:schemeClr val="accent2">
                    <a:lumMod val="50000"/>
                  </a:schemeClr>
                </a:solidFill>
              </a:rPr>
              <a:t>ним происходит что-то страшное</a:t>
            </a:r>
          </a:p>
        </p:txBody>
      </p:sp>
      <p:sp>
        <p:nvSpPr>
          <p:cNvPr id="3" name="Объект 2"/>
          <p:cNvSpPr>
            <a:spLocks noGrp="1"/>
          </p:cNvSpPr>
          <p:nvPr>
            <p:ph idx="1"/>
          </p:nvPr>
        </p:nvSpPr>
        <p:spPr>
          <a:xfrm>
            <a:off x="1199071" y="1492370"/>
            <a:ext cx="10541479" cy="5149970"/>
          </a:xfrm>
        </p:spPr>
        <p:txBody>
          <a:bodyPr>
            <a:normAutofit fontScale="85000" lnSpcReduction="10000"/>
          </a:bodyPr>
          <a:lstStyle/>
          <a:p>
            <a:pPr marL="0" indent="0" algn="just">
              <a:lnSpc>
                <a:spcPct val="170000"/>
              </a:lnSpc>
              <a:buNone/>
            </a:pPr>
            <a:r>
              <a:rPr lang="ru-RU" dirty="0" smtClean="0"/>
              <a:t>	</a:t>
            </a:r>
            <a:r>
              <a:rPr lang="ru-RU" sz="1900" b="1" dirty="0" smtClean="0"/>
              <a:t>Признайте </a:t>
            </a:r>
            <a:r>
              <a:rPr lang="ru-RU" sz="1900" b="1" dirty="0"/>
              <a:t>произошедшее</a:t>
            </a:r>
            <a:r>
              <a:rPr lang="ru-RU" sz="1900" dirty="0"/>
              <a:t>. То, что тот взрослый сделал, — это неправильно. </a:t>
            </a:r>
            <a:r>
              <a:rPr lang="ru-RU" sz="1900" b="1" dirty="0"/>
              <a:t>Лучше называть </a:t>
            </a:r>
            <a:r>
              <a:rPr lang="ru-RU" sz="1900" b="1" dirty="0" smtClean="0"/>
              <a:t>	вещи своими </a:t>
            </a:r>
            <a:r>
              <a:rPr lang="ru-RU" sz="1900" b="1" dirty="0"/>
              <a:t>именами</a:t>
            </a:r>
            <a:r>
              <a:rPr lang="ru-RU" sz="1900" dirty="0"/>
              <a:t>, чтобы у ребёнка было представление о том, что произошедшее — это </a:t>
            </a:r>
            <a:r>
              <a:rPr lang="ru-RU" sz="1900" dirty="0" smtClean="0"/>
              <a:t>	насилие и </a:t>
            </a:r>
            <a:r>
              <a:rPr lang="ru-RU" sz="1900" dirty="0"/>
              <a:t>с ним так нельзя.</a:t>
            </a:r>
          </a:p>
          <a:p>
            <a:pPr marL="0" indent="0" algn="just">
              <a:lnSpc>
                <a:spcPct val="170000"/>
              </a:lnSpc>
              <a:buNone/>
            </a:pPr>
            <a:r>
              <a:rPr lang="ru-RU" sz="1900" dirty="0"/>
              <a:t> </a:t>
            </a:r>
            <a:r>
              <a:rPr lang="ru-RU" sz="1900" b="1" dirty="0"/>
              <a:t>Поощрите рассказ ребёнка и выразите благодарность за доверие</a:t>
            </a:r>
            <a:r>
              <a:rPr lang="ru-RU" sz="1900" dirty="0"/>
              <a:t>. Обратиться за помощью бывает очень нелегко, и вашему ребёнку потребовались большая смелость и силы, чтобы решиться рассказать вам о произошедшем. Покажите, что вы цените этот шаг (например, можно сказать: «Всё, что ты рассказала, важно»), похвалите ребёнка за смелость и подчеркните, что он всё сделал правильно</a:t>
            </a:r>
            <a:r>
              <a:rPr lang="ru-RU" sz="1900" dirty="0" smtClean="0"/>
              <a:t>.</a:t>
            </a:r>
          </a:p>
          <a:p>
            <a:pPr marL="0" indent="0" algn="just">
              <a:lnSpc>
                <a:spcPct val="170000"/>
              </a:lnSpc>
              <a:buNone/>
            </a:pPr>
            <a:r>
              <a:rPr lang="ru-RU" sz="1900" dirty="0" smtClean="0"/>
              <a:t> </a:t>
            </a:r>
            <a:r>
              <a:rPr lang="ru-RU" sz="1900" b="1" dirty="0"/>
              <a:t>Отнеситесь к себе с заботой и пониманием</a:t>
            </a:r>
            <a:r>
              <a:rPr lang="ru-RU" sz="1900" dirty="0"/>
              <a:t>. Это шокирующая информация, и растеряться тут вполне нормально. Но важно помнить: если у значимых взрослых будет достаточно сил, то и восстановление ребёнка будет легче. </a:t>
            </a:r>
            <a:r>
              <a:rPr lang="ru-RU" sz="1900" dirty="0" smtClean="0"/>
              <a:t>Опыт </a:t>
            </a:r>
            <a:r>
              <a:rPr lang="ru-RU" sz="1900" dirty="0" err="1"/>
              <a:t>сексуализированного</a:t>
            </a:r>
            <a:r>
              <a:rPr lang="ru-RU" sz="1900" dirty="0"/>
              <a:t> насилия ребёнка — это тяжёлые переживания для всей семьи. </a:t>
            </a:r>
          </a:p>
          <a:p>
            <a:pPr algn="just"/>
            <a:endParaRPr lang="ru-RU" dirty="0"/>
          </a:p>
        </p:txBody>
      </p:sp>
    </p:spTree>
    <p:extLst>
      <p:ext uri="{BB962C8B-B14F-4D97-AF65-F5344CB8AC3E}">
        <p14:creationId xmlns:p14="http://schemas.microsoft.com/office/powerpoint/2010/main" val="2365174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6438" y="365125"/>
            <a:ext cx="9558068" cy="1325563"/>
          </a:xfrm>
        </p:spPr>
        <p:txBody>
          <a:bodyPr>
            <a:normAutofit fontScale="90000"/>
          </a:bodyPr>
          <a:lstStyle/>
          <a:p>
            <a:pPr algn="r"/>
            <a:r>
              <a:rPr lang="ru-RU" sz="3600" b="1" dirty="0">
                <a:solidFill>
                  <a:schemeClr val="accent2">
                    <a:lumMod val="50000"/>
                  </a:schemeClr>
                </a:solidFill>
              </a:rPr>
              <a:t>Как вести себя, если ребенок дает понять: </a:t>
            </a:r>
            <a:r>
              <a:rPr lang="ru-RU" sz="3600" b="1" dirty="0" smtClean="0">
                <a:solidFill>
                  <a:schemeClr val="accent2">
                    <a:lumMod val="50000"/>
                  </a:schemeClr>
                </a:solidFill>
              </a:rPr>
              <a:t/>
            </a:r>
            <a:br>
              <a:rPr lang="ru-RU" sz="3600" b="1" dirty="0" smtClean="0">
                <a:solidFill>
                  <a:schemeClr val="accent2">
                    <a:lumMod val="50000"/>
                  </a:schemeClr>
                </a:solidFill>
              </a:rPr>
            </a:br>
            <a:r>
              <a:rPr lang="ru-RU" sz="3600" b="1" dirty="0" smtClean="0">
                <a:solidFill>
                  <a:schemeClr val="accent2">
                    <a:lumMod val="50000"/>
                  </a:schemeClr>
                </a:solidFill>
              </a:rPr>
              <a:t>с </a:t>
            </a:r>
            <a:r>
              <a:rPr lang="ru-RU" sz="3600" b="1" dirty="0">
                <a:solidFill>
                  <a:schemeClr val="accent2">
                    <a:lumMod val="50000"/>
                  </a:schemeClr>
                </a:solidFill>
              </a:rPr>
              <a:t>ним происходит что-то страшное</a:t>
            </a:r>
          </a:p>
        </p:txBody>
      </p:sp>
      <p:sp>
        <p:nvSpPr>
          <p:cNvPr id="3" name="Объект 2"/>
          <p:cNvSpPr>
            <a:spLocks noGrp="1"/>
          </p:cNvSpPr>
          <p:nvPr>
            <p:ph idx="1"/>
          </p:nvPr>
        </p:nvSpPr>
        <p:spPr/>
        <p:txBody>
          <a:bodyPr>
            <a:normAutofit/>
          </a:bodyPr>
          <a:lstStyle/>
          <a:p>
            <a:pPr marL="0" indent="0" algn="just">
              <a:lnSpc>
                <a:spcPct val="150000"/>
              </a:lnSpc>
              <a:buNone/>
            </a:pPr>
            <a:r>
              <a:rPr lang="ru-RU" dirty="0" smtClean="0"/>
              <a:t>	Обращайте </a:t>
            </a:r>
            <a:r>
              <a:rPr lang="ru-RU" dirty="0"/>
              <a:t>внимание на своё эмоциональное самочувствие, поделитесь своими переживаниями с близкими людьми или специалистами. </a:t>
            </a:r>
            <a:r>
              <a:rPr lang="ru-RU" b="1" dirty="0"/>
              <a:t>Вы тоже имеете право на поддержку и помощь</a:t>
            </a:r>
            <a:r>
              <a:rPr lang="ru-RU" dirty="0"/>
              <a:t>. </a:t>
            </a:r>
          </a:p>
          <a:p>
            <a:pPr marL="0" indent="0" algn="just">
              <a:lnSpc>
                <a:spcPct val="150000"/>
              </a:lnSpc>
              <a:buNone/>
            </a:pPr>
            <a:r>
              <a:rPr lang="ru-RU" dirty="0" smtClean="0"/>
              <a:t>	При </a:t>
            </a:r>
            <a:r>
              <a:rPr lang="ru-RU" dirty="0"/>
              <a:t>принятии решения об обращении в правоохранительные органы и вообще каком-то выносе информации о пережитом насилии за пределы семьи </a:t>
            </a:r>
            <a:r>
              <a:rPr lang="ru-RU" b="1" dirty="0"/>
              <a:t>важно учитывать мнение пострадавшего ребёнка</a:t>
            </a:r>
            <a:r>
              <a:rPr lang="ru-RU" dirty="0"/>
              <a:t>. Конечно, это непростое решение и универсального ответа для всех здесь быть не может.</a:t>
            </a:r>
          </a:p>
          <a:p>
            <a:endParaRPr lang="ru-RU" dirty="0"/>
          </a:p>
        </p:txBody>
      </p:sp>
    </p:spTree>
    <p:extLst>
      <p:ext uri="{BB962C8B-B14F-4D97-AF65-F5344CB8AC3E}">
        <p14:creationId xmlns:p14="http://schemas.microsoft.com/office/powerpoint/2010/main" val="2120359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0287" y="405442"/>
            <a:ext cx="9050547" cy="1337094"/>
          </a:xfrm>
        </p:spPr>
        <p:txBody>
          <a:bodyPr>
            <a:normAutofit/>
          </a:bodyPr>
          <a:lstStyle/>
          <a:p>
            <a:pPr algn="r"/>
            <a:r>
              <a:rPr lang="ru-RU" sz="3200" b="1" dirty="0">
                <a:solidFill>
                  <a:schemeClr val="accent2">
                    <a:lumMod val="50000"/>
                  </a:schemeClr>
                </a:solidFill>
              </a:rPr>
              <a:t>Признаки сексуального насилия у детей </a:t>
            </a:r>
            <a:r>
              <a:rPr lang="ru-RU" sz="3200" dirty="0" smtClean="0"/>
              <a:t/>
            </a:r>
            <a:br>
              <a:rPr lang="ru-RU" sz="3200" dirty="0" smtClean="0"/>
            </a:br>
            <a:r>
              <a:rPr lang="ru-RU" sz="2000" dirty="0" smtClean="0"/>
              <a:t>(</a:t>
            </a:r>
            <a:r>
              <a:rPr lang="ru-RU" sz="2000" dirty="0"/>
              <a:t>памятка для педагогов и специалистов образовательной </a:t>
            </a:r>
            <a:r>
              <a:rPr lang="ru-RU" sz="2000" dirty="0" smtClean="0"/>
              <a:t>организации)</a:t>
            </a:r>
            <a:endParaRPr lang="ru-RU" sz="2000" dirty="0"/>
          </a:p>
        </p:txBody>
      </p:sp>
      <p:sp>
        <p:nvSpPr>
          <p:cNvPr id="3" name="Объект 2"/>
          <p:cNvSpPr>
            <a:spLocks noGrp="1"/>
          </p:cNvSpPr>
          <p:nvPr>
            <p:ph idx="1"/>
          </p:nvPr>
        </p:nvSpPr>
        <p:spPr>
          <a:xfrm>
            <a:off x="1414731" y="1923690"/>
            <a:ext cx="10223739" cy="4451231"/>
          </a:xfrm>
        </p:spPr>
        <p:txBody>
          <a:bodyPr>
            <a:noAutofit/>
          </a:bodyPr>
          <a:lstStyle/>
          <a:p>
            <a:pPr lvl="1" algn="just"/>
            <a:r>
              <a:rPr lang="ru-RU" dirty="0" smtClean="0"/>
              <a:t>Сексуальное </a:t>
            </a:r>
            <a:r>
              <a:rPr lang="ru-RU" dirty="0"/>
              <a:t>насилие зачастую сочетается с физическим и психическим насилием, угрозами для жизни и поэтому оказывает психотравмирующее действие и приводит к возникновению у потерпевших острых реакций на стресс, посттравматического стрессового расстройства. </a:t>
            </a:r>
            <a:endParaRPr lang="ru-RU" dirty="0" smtClean="0"/>
          </a:p>
          <a:p>
            <a:pPr algn="just"/>
            <a:r>
              <a:rPr lang="ru-RU" sz="1600" dirty="0" smtClean="0"/>
              <a:t>ребенок </a:t>
            </a:r>
            <a:r>
              <a:rPr lang="ru-RU" sz="1600" dirty="0"/>
              <a:t>обнаруживает странные, несвойственные возрасту сексуальные познания или действия, что проявляется в их поведении, в играх с другими детьми или с </a:t>
            </a:r>
            <a:r>
              <a:rPr lang="ru-RU" sz="1600" dirty="0" smtClean="0"/>
              <a:t>игрушками; </a:t>
            </a:r>
          </a:p>
          <a:p>
            <a:pPr algn="just"/>
            <a:r>
              <a:rPr lang="ru-RU" sz="1600" dirty="0" smtClean="0"/>
              <a:t> </a:t>
            </a:r>
            <a:r>
              <a:rPr lang="ru-RU" sz="1600" dirty="0"/>
              <a:t>даже маленькие, не достигшие школьного возраста дети, пострадавшие от сексуального насилия, впоследствии сами могут стать инициаторами развратных действий и втягивать в них большое число </a:t>
            </a:r>
            <a:r>
              <a:rPr lang="ru-RU" sz="1600" dirty="0" smtClean="0"/>
              <a:t>участников; </a:t>
            </a:r>
          </a:p>
          <a:p>
            <a:pPr algn="just"/>
            <a:r>
              <a:rPr lang="ru-RU" sz="1600" dirty="0" smtClean="0"/>
              <a:t> </a:t>
            </a:r>
            <a:r>
              <a:rPr lang="ru-RU" sz="1600" dirty="0"/>
              <a:t>ребенок может жаловаться на зуд, воспаление, боль в области гениталий; </a:t>
            </a:r>
            <a:endParaRPr lang="ru-RU" sz="1600" dirty="0" smtClean="0"/>
          </a:p>
          <a:p>
            <a:pPr algn="just"/>
            <a:r>
              <a:rPr lang="ru-RU" sz="1600" dirty="0" smtClean="0"/>
              <a:t> </a:t>
            </a:r>
            <a:r>
              <a:rPr lang="ru-RU" sz="1600" dirty="0"/>
              <a:t>повторяющиеся физические недомогания без видимых оснований: частые боли в животе, постоянная боль в горле, рвота, отказ от пищи или постоянное жевание чего-нибудь, избегание зеркал, повышенная чувствительность к </a:t>
            </a:r>
            <a:r>
              <a:rPr lang="ru-RU" sz="1600" dirty="0" smtClean="0"/>
              <a:t>прикосновениям;</a:t>
            </a:r>
            <a:endParaRPr lang="ru-RU" sz="1600" dirty="0"/>
          </a:p>
        </p:txBody>
      </p:sp>
    </p:spTree>
    <p:extLst>
      <p:ext uri="{BB962C8B-B14F-4D97-AF65-F5344CB8AC3E}">
        <p14:creationId xmlns:p14="http://schemas.microsoft.com/office/powerpoint/2010/main" val="1241325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6929" y="905773"/>
            <a:ext cx="10714008" cy="5779697"/>
          </a:xfrm>
        </p:spPr>
        <p:txBody>
          <a:bodyPr>
            <a:noAutofit/>
          </a:bodyPr>
          <a:lstStyle/>
          <a:p>
            <a:pPr lvl="3" algn="just"/>
            <a:r>
              <a:rPr lang="ru-RU" sz="1600" dirty="0" smtClean="0"/>
              <a:t>беременность</a:t>
            </a:r>
            <a:r>
              <a:rPr lang="ru-RU" sz="1600" dirty="0"/>
              <a:t>, заболевания, передающимися половым путем</a:t>
            </a:r>
            <a:r>
              <a:rPr lang="ru-RU" sz="1600" dirty="0" smtClean="0"/>
              <a:t>;</a:t>
            </a:r>
          </a:p>
          <a:p>
            <a:pPr algn="just">
              <a:buNone/>
            </a:pPr>
            <a:r>
              <a:rPr lang="ru-RU" sz="1600" dirty="0" smtClean="0"/>
              <a:t>	 	 ребенок </a:t>
            </a:r>
            <a:r>
              <a:rPr lang="ru-RU" sz="1600" dirty="0"/>
              <a:t>скрывает свой секрет (сексуальные отношения со взрослыми или со сверстником) </a:t>
            </a:r>
            <a:r>
              <a:rPr lang="ru-RU" sz="1600" dirty="0" smtClean="0"/>
              <a:t>	из-за 	беспомощности </a:t>
            </a:r>
            <a:r>
              <a:rPr lang="ru-RU" sz="1600" dirty="0"/>
              <a:t>и привыкания, а также угрозы со стороны обидчика. Секретные, особые </a:t>
            </a:r>
            <a:r>
              <a:rPr lang="ru-RU" sz="1600" dirty="0" smtClean="0"/>
              <a:t>	отношения между </a:t>
            </a:r>
            <a:r>
              <a:rPr lang="ru-RU" sz="1600" dirty="0"/>
              <a:t>ребенком и </a:t>
            </a:r>
            <a:r>
              <a:rPr lang="ru-RU" sz="1600" dirty="0" smtClean="0"/>
              <a:t>каким-либо </a:t>
            </a:r>
            <a:r>
              <a:rPr lang="ru-RU" sz="1600" dirty="0"/>
              <a:t>взрослым; необоснованные подарки, получаемые </a:t>
            </a:r>
            <a:r>
              <a:rPr lang="ru-RU" sz="1600" dirty="0" smtClean="0"/>
              <a:t>	ребенком </a:t>
            </a:r>
            <a:r>
              <a:rPr lang="ru-RU" sz="1600" dirty="0"/>
              <a:t>от </a:t>
            </a:r>
            <a:r>
              <a:rPr lang="ru-RU" sz="1600" dirty="0" smtClean="0"/>
              <a:t>взрослого.;</a:t>
            </a:r>
          </a:p>
          <a:p>
            <a:pPr algn="just"/>
            <a:r>
              <a:rPr lang="ru-RU" sz="1600" dirty="0" smtClean="0"/>
              <a:t> </a:t>
            </a:r>
            <a:r>
              <a:rPr lang="ru-RU" sz="1600" dirty="0"/>
              <a:t>стертые личностные границы «Я – это не Я», «Я другая – грязная, испорченная, плохая», «</a:t>
            </a:r>
            <a:r>
              <a:rPr lang="ru-RU" sz="1600" dirty="0" smtClean="0"/>
              <a:t>Я - </a:t>
            </a:r>
            <a:r>
              <a:rPr lang="ru-RU" sz="1600" dirty="0"/>
              <a:t>это не мое тело</a:t>
            </a:r>
            <a:r>
              <a:rPr lang="ru-RU" sz="1600" dirty="0" smtClean="0"/>
              <a:t>»;</a:t>
            </a:r>
          </a:p>
          <a:p>
            <a:pPr algn="just"/>
            <a:r>
              <a:rPr lang="ru-RU" sz="1600" dirty="0" smtClean="0"/>
              <a:t>уменьшение </a:t>
            </a:r>
            <a:r>
              <a:rPr lang="ru-RU" sz="1600" dirty="0"/>
              <a:t>степени доверия к другим </a:t>
            </a:r>
            <a:r>
              <a:rPr lang="ru-RU" sz="1600" dirty="0" smtClean="0"/>
              <a:t>людям</a:t>
            </a:r>
            <a:r>
              <a:rPr lang="ru-RU" sz="1600" dirty="0"/>
              <a:t>;</a:t>
            </a:r>
            <a:r>
              <a:rPr lang="ru-RU" sz="1600" dirty="0" smtClean="0"/>
              <a:t> </a:t>
            </a:r>
          </a:p>
          <a:p>
            <a:pPr algn="just"/>
            <a:r>
              <a:rPr lang="ru-RU" sz="1600" dirty="0" smtClean="0"/>
              <a:t> </a:t>
            </a:r>
            <a:r>
              <a:rPr lang="ru-RU" sz="1600" dirty="0"/>
              <a:t>посттравматические реакции: страхи (боязнь конкретного человека или группы людей, боязнь возвращаться домой или, наоборот, оставаться дома в одиночестве, страх перед воображаемыми объектами, ночные кошмары, тревога, депрессия, потеря, чувствительности, судороги, неспособность к заботе (</a:t>
            </a:r>
            <a:r>
              <a:rPr lang="ru-RU" sz="1600" dirty="0" err="1"/>
              <a:t>эмпатии</a:t>
            </a:r>
            <a:r>
              <a:rPr lang="ru-RU" sz="1600" dirty="0"/>
              <a:t>), бессонница, </a:t>
            </a:r>
            <a:r>
              <a:rPr lang="ru-RU" sz="1600" dirty="0" smtClean="0"/>
              <a:t>пугливость</a:t>
            </a:r>
            <a:r>
              <a:rPr lang="ru-RU" sz="1600" dirty="0"/>
              <a:t>;</a:t>
            </a:r>
            <a:endParaRPr lang="ru-RU" sz="1600" dirty="0" smtClean="0"/>
          </a:p>
          <a:p>
            <a:pPr algn="just"/>
            <a:r>
              <a:rPr lang="ru-RU" sz="1600" dirty="0" smtClean="0"/>
              <a:t> </a:t>
            </a:r>
            <a:r>
              <a:rPr lang="ru-RU" sz="1600" dirty="0"/>
              <a:t>низкий уровень самооценки, неуверенность, ощущение </a:t>
            </a:r>
            <a:r>
              <a:rPr lang="ru-RU" sz="1600" dirty="0" err="1"/>
              <a:t>малоценности</a:t>
            </a:r>
            <a:r>
              <a:rPr lang="ru-RU" sz="1600" dirty="0"/>
              <a:t>, которая способствует сохранению и закреплению психологических нарушений, связанных с насилием. Личность с низкой самооценкой переживает чувство вины, стыда, для нее характерны постоянная убежденность в собственной неполноценности, в том, что "ты хуже всех", вследствие этого ребенку трудно добиться уважения окружающих, успеха, общение его со сверстниками затруднено, возникает отказ от общения и </a:t>
            </a:r>
            <a:r>
              <a:rPr lang="ru-RU" sz="1600" dirty="0" smtClean="0"/>
              <a:t>изоляция; </a:t>
            </a:r>
            <a:endParaRPr lang="ru-RU" sz="1600" dirty="0"/>
          </a:p>
          <a:p>
            <a:pPr algn="just"/>
            <a:r>
              <a:rPr lang="ru-RU" sz="1600" dirty="0" smtClean="0"/>
              <a:t>высокая </a:t>
            </a:r>
            <a:r>
              <a:rPr lang="ru-RU" sz="1600" dirty="0"/>
              <a:t>значимость теплых эмоциональных связей, искренних </a:t>
            </a:r>
            <a:r>
              <a:rPr lang="ru-RU" sz="1600" dirty="0" smtClean="0"/>
              <a:t>взаимоотношений</a:t>
            </a:r>
            <a:r>
              <a:rPr lang="ru-RU" sz="1600" dirty="0"/>
              <a:t>;</a:t>
            </a:r>
          </a:p>
        </p:txBody>
      </p:sp>
      <p:sp>
        <p:nvSpPr>
          <p:cNvPr id="5" name="Прямоугольник 4"/>
          <p:cNvSpPr/>
          <p:nvPr/>
        </p:nvSpPr>
        <p:spPr>
          <a:xfrm>
            <a:off x="1966824" y="276804"/>
            <a:ext cx="9652958" cy="892552"/>
          </a:xfrm>
          <a:prstGeom prst="rect">
            <a:avLst/>
          </a:prstGeom>
        </p:spPr>
        <p:txBody>
          <a:bodyPr wrap="square">
            <a:spAutoFit/>
          </a:bodyPr>
          <a:lstStyle/>
          <a:p>
            <a:pPr algn="r"/>
            <a:r>
              <a:rPr lang="ru-RU" sz="3200" b="1" dirty="0" smtClean="0">
                <a:solidFill>
                  <a:schemeClr val="accent2">
                    <a:lumMod val="50000"/>
                  </a:schemeClr>
                </a:solidFill>
              </a:rPr>
              <a:t>Признаки сексуального насилия у детей </a:t>
            </a:r>
            <a:r>
              <a:rPr lang="ru-RU" sz="3200" dirty="0" smtClean="0"/>
              <a:t/>
            </a:r>
            <a:br>
              <a:rPr lang="ru-RU" sz="3200" dirty="0" smtClean="0"/>
            </a:br>
            <a:endParaRPr lang="ru-RU" sz="2000" dirty="0"/>
          </a:p>
        </p:txBody>
      </p:sp>
    </p:spTree>
    <p:extLst>
      <p:ext uri="{BB962C8B-B14F-4D97-AF65-F5344CB8AC3E}">
        <p14:creationId xmlns:p14="http://schemas.microsoft.com/office/powerpoint/2010/main" val="2638929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6987" y="140838"/>
            <a:ext cx="9162691" cy="1325563"/>
          </a:xfrm>
        </p:spPr>
        <p:txBody>
          <a:bodyPr>
            <a:normAutofit/>
          </a:bodyPr>
          <a:lstStyle/>
          <a:p>
            <a:pPr algn="ctr"/>
            <a:r>
              <a:rPr lang="ru-RU" sz="3200" b="1" dirty="0">
                <a:solidFill>
                  <a:schemeClr val="accent2">
                    <a:lumMod val="50000"/>
                  </a:schemeClr>
                </a:solidFill>
              </a:rPr>
              <a:t>Признаки сексуального насилия у </a:t>
            </a:r>
            <a:r>
              <a:rPr lang="ru-RU" sz="3200" b="1" dirty="0" smtClean="0">
                <a:solidFill>
                  <a:schemeClr val="accent2">
                    <a:lumMod val="50000"/>
                  </a:schemeClr>
                </a:solidFill>
              </a:rPr>
              <a:t>детей</a:t>
            </a:r>
            <a:endParaRPr lang="ru-RU" sz="3200" b="1" dirty="0">
              <a:solidFill>
                <a:schemeClr val="accent2">
                  <a:lumMod val="50000"/>
                </a:schemeClr>
              </a:solidFill>
            </a:endParaRPr>
          </a:p>
        </p:txBody>
      </p:sp>
      <p:sp>
        <p:nvSpPr>
          <p:cNvPr id="3" name="Объект 2"/>
          <p:cNvSpPr>
            <a:spLocks noGrp="1"/>
          </p:cNvSpPr>
          <p:nvPr>
            <p:ph idx="1"/>
          </p:nvPr>
        </p:nvSpPr>
        <p:spPr>
          <a:xfrm>
            <a:off x="1440610" y="923026"/>
            <a:ext cx="10403457" cy="5771072"/>
          </a:xfrm>
        </p:spPr>
        <p:txBody>
          <a:bodyPr>
            <a:normAutofit fontScale="70000" lnSpcReduction="20000"/>
          </a:bodyPr>
          <a:lstStyle/>
          <a:p>
            <a:pPr algn="just"/>
            <a:r>
              <a:rPr lang="ru-RU" dirty="0" smtClean="0"/>
              <a:t> 		</a:t>
            </a:r>
            <a:endParaRPr lang="ru-RU" sz="2100" dirty="0" smtClean="0"/>
          </a:p>
          <a:p>
            <a:pPr lvl="1" algn="just"/>
            <a:r>
              <a:rPr lang="ru-RU" sz="2100" dirty="0" smtClean="0"/>
              <a:t>чувства </a:t>
            </a:r>
            <a:r>
              <a:rPr lang="ru-RU" sz="2100" dirty="0"/>
              <a:t>вины, самообвинения, «Если бы ты вел себя хорошо, этого бы не случилось</a:t>
            </a:r>
            <a:r>
              <a:rPr lang="ru-RU" sz="2100" dirty="0" smtClean="0"/>
              <a:t>», «</a:t>
            </a:r>
            <a:r>
              <a:rPr lang="ru-RU" sz="2100" dirty="0"/>
              <a:t>Мама предупреждала, значит я сама виновата» </a:t>
            </a:r>
            <a:endParaRPr lang="ru-RU" sz="2100" dirty="0" smtClean="0"/>
          </a:p>
          <a:p>
            <a:pPr lvl="1" algn="just"/>
            <a:r>
              <a:rPr lang="ru-RU" sz="2100" dirty="0" smtClean="0"/>
              <a:t>тихая речь, нарушения речи, трудности концентрации внимания, </a:t>
            </a:r>
          </a:p>
          <a:p>
            <a:pPr lvl="1" algn="just"/>
            <a:r>
              <a:rPr lang="ru-RU" sz="2100" dirty="0" smtClean="0"/>
              <a:t>трудности </a:t>
            </a:r>
            <a:r>
              <a:rPr lang="ru-RU" sz="2100" dirty="0"/>
              <a:t>в самостоятельном принятии решений, пассивная позиция </a:t>
            </a:r>
            <a:endParaRPr lang="ru-RU" sz="2100" dirty="0" smtClean="0"/>
          </a:p>
          <a:p>
            <a:pPr algn="just"/>
            <a:r>
              <a:rPr lang="ru-RU" sz="2100" dirty="0" smtClean="0"/>
              <a:t>расстройства </a:t>
            </a:r>
            <a:r>
              <a:rPr lang="ru-RU" sz="2100" dirty="0"/>
              <a:t>эмоциональной регуляции, включая депрессию, ярость, частая смена настроений и другие, а также снижение способности оценивать степень риска, приводящее к </a:t>
            </a:r>
            <a:r>
              <a:rPr lang="ru-RU" sz="2100" dirty="0" err="1"/>
              <a:t>саморазрушительному</a:t>
            </a:r>
            <a:r>
              <a:rPr lang="ru-RU" sz="2100" dirty="0"/>
              <a:t> поведению, (злоупотребление алкоголем, токсическими препаратами), неразборчивость в знакомствах, беспорядочные половые связи, самоповреждения, попытки самоубийства (могут выражаться не прямо, а в подверженности несчастным случаям), прогулы в школе, побеги из дома. </a:t>
            </a:r>
            <a:endParaRPr lang="ru-RU" sz="2100" dirty="0" smtClean="0"/>
          </a:p>
          <a:p>
            <a:pPr algn="just"/>
            <a:r>
              <a:rPr lang="ru-RU" sz="2100" dirty="0" smtClean="0"/>
              <a:t> </a:t>
            </a:r>
            <a:r>
              <a:rPr lang="ru-RU" sz="2100" dirty="0"/>
              <a:t>выраженные изменения в поведении, затрудняющие общение (агрессивное, упрямое, деструктивное), а также, наоборот, пассивное, подчинительное, чрезмерно уступчивое, угодливое. </a:t>
            </a:r>
            <a:endParaRPr lang="ru-RU" sz="2100" dirty="0" smtClean="0"/>
          </a:p>
          <a:p>
            <a:pPr algn="just"/>
            <a:r>
              <a:rPr lang="ru-RU" sz="2100" dirty="0" smtClean="0"/>
              <a:t> </a:t>
            </a:r>
            <a:r>
              <a:rPr lang="ru-RU" sz="2100" dirty="0"/>
              <a:t>возвращение к детской инфантильности (</a:t>
            </a:r>
            <a:r>
              <a:rPr lang="ru-RU" sz="2100" dirty="0" err="1"/>
              <a:t>энурез</a:t>
            </a:r>
            <a:r>
              <a:rPr lang="ru-RU" sz="2100" dirty="0"/>
              <a:t>, сосание пальца, безосновательный плач, вспышки необоснованного раздражения) или, наоборот, </a:t>
            </a:r>
            <a:r>
              <a:rPr lang="ru-RU" sz="2100" dirty="0" err="1"/>
              <a:t>псевдовзрослое</a:t>
            </a:r>
            <a:r>
              <a:rPr lang="ru-RU" sz="2100" dirty="0"/>
              <a:t> поведение. </a:t>
            </a:r>
            <a:endParaRPr lang="ru-RU" sz="2100" dirty="0" smtClean="0"/>
          </a:p>
          <a:p>
            <a:pPr algn="just"/>
            <a:r>
              <a:rPr lang="ru-RU" sz="2100" dirty="0" smtClean="0"/>
              <a:t> </a:t>
            </a:r>
            <a:r>
              <a:rPr lang="ru-RU" sz="2100" dirty="0"/>
              <a:t>важным показателем служат попытки ребенка рассказать о сексуальном насилии в завуалированной форме (рисунки, реалистические сказки, намеки – «Я знаю одну девочку, она...»). </a:t>
            </a:r>
            <a:endParaRPr lang="ru-RU" sz="2100" dirty="0" smtClean="0"/>
          </a:p>
          <a:p>
            <a:pPr algn="just"/>
            <a:r>
              <a:rPr lang="ru-RU" sz="2100" dirty="0" smtClean="0"/>
              <a:t>ношение </a:t>
            </a:r>
            <a:r>
              <a:rPr lang="ru-RU" sz="2100" dirty="0"/>
              <a:t>закрытой или </a:t>
            </a:r>
            <a:r>
              <a:rPr lang="ru-RU" sz="2100" dirty="0" err="1"/>
              <a:t>сексуализированной</a:t>
            </a:r>
            <a:r>
              <a:rPr lang="ru-RU" sz="2100" dirty="0"/>
              <a:t> одежды. </a:t>
            </a:r>
            <a:endParaRPr lang="ru-RU" sz="2100" dirty="0" smtClean="0"/>
          </a:p>
          <a:p>
            <a:pPr algn="just"/>
            <a:r>
              <a:rPr lang="ru-RU" sz="2100" dirty="0"/>
              <a:t>в</a:t>
            </a:r>
            <a:r>
              <a:rPr lang="ru-RU" sz="2100" dirty="0" smtClean="0"/>
              <a:t> </a:t>
            </a:r>
            <a:r>
              <a:rPr lang="ru-RU" sz="2100" dirty="0"/>
              <a:t>сфере мышления: заторможенность, проблемы с памятью, замещение реальности </a:t>
            </a:r>
            <a:r>
              <a:rPr lang="ru-RU" sz="2100" dirty="0" smtClean="0"/>
              <a:t>фантазиями</a:t>
            </a:r>
            <a:r>
              <a:rPr lang="ru-RU" sz="2100" dirty="0"/>
              <a:t>;</a:t>
            </a:r>
            <a:endParaRPr lang="ru-RU" sz="2100" dirty="0" smtClean="0"/>
          </a:p>
          <a:p>
            <a:pPr algn="just"/>
            <a:r>
              <a:rPr lang="ru-RU" sz="2100" dirty="0" smtClean="0"/>
              <a:t> </a:t>
            </a:r>
            <a:r>
              <a:rPr lang="ru-RU" sz="2100" dirty="0"/>
              <a:t>желание сменить </a:t>
            </a:r>
            <a:r>
              <a:rPr lang="ru-RU" sz="2100" dirty="0" smtClean="0"/>
              <a:t>имя;</a:t>
            </a:r>
          </a:p>
          <a:p>
            <a:pPr algn="just"/>
            <a:r>
              <a:rPr lang="ru-RU" sz="2100" dirty="0"/>
              <a:t>обращение к себе в третьем лице</a:t>
            </a:r>
            <a:r>
              <a:rPr lang="ru-RU" sz="2100" dirty="0" smtClean="0"/>
              <a:t>, создание </a:t>
            </a:r>
            <a:r>
              <a:rPr lang="ru-RU" sz="2100" dirty="0"/>
              <a:t>воображаемого друга</a:t>
            </a:r>
          </a:p>
          <a:p>
            <a:pPr algn="just"/>
            <a:endParaRPr lang="ru-RU" dirty="0"/>
          </a:p>
        </p:txBody>
      </p:sp>
    </p:spTree>
    <p:extLst>
      <p:ext uri="{BB962C8B-B14F-4D97-AF65-F5344CB8AC3E}">
        <p14:creationId xmlns:p14="http://schemas.microsoft.com/office/powerpoint/2010/main" val="3149269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Объект 12"/>
          <p:cNvPicPr>
            <a:picLocks noGrp="1" noChangeAspect="1"/>
          </p:cNvPicPr>
          <p:nvPr>
            <p:ph sz="half" idx="1"/>
          </p:nvPr>
        </p:nvPicPr>
        <p:blipFill>
          <a:blip r:embed="rId2"/>
          <a:stretch>
            <a:fillRect/>
          </a:stretch>
        </p:blipFill>
        <p:spPr>
          <a:xfrm>
            <a:off x="7273356" y="3256042"/>
            <a:ext cx="4313237" cy="2879085"/>
          </a:xfrm>
          <a:prstGeom prst="rect">
            <a:avLst/>
          </a:prstGeom>
        </p:spPr>
      </p:pic>
      <p:sp>
        <p:nvSpPr>
          <p:cNvPr id="12" name="Объект 11"/>
          <p:cNvSpPr>
            <a:spLocks noGrp="1"/>
          </p:cNvSpPr>
          <p:nvPr>
            <p:ph sz="half" idx="2"/>
          </p:nvPr>
        </p:nvSpPr>
        <p:spPr>
          <a:xfrm>
            <a:off x="2389517" y="548915"/>
            <a:ext cx="9204385" cy="1840601"/>
          </a:xfrm>
        </p:spPr>
        <p:txBody>
          <a:bodyPr/>
          <a:lstStyle/>
          <a:p>
            <a:pPr marL="0" indent="0" algn="r">
              <a:buNone/>
            </a:pPr>
            <a:r>
              <a:rPr lang="ru-RU" sz="3600" b="1" dirty="0">
                <a:solidFill>
                  <a:schemeClr val="accent2">
                    <a:lumMod val="50000"/>
                  </a:schemeClr>
                </a:solidFill>
              </a:rPr>
              <a:t>Примерный алгоритм действий специалистов образовательных организаций </a:t>
            </a:r>
            <a:endParaRPr lang="ru-RU" sz="3600" b="1" dirty="0" smtClean="0">
              <a:solidFill>
                <a:schemeClr val="accent2">
                  <a:lumMod val="50000"/>
                </a:schemeClr>
              </a:solidFill>
            </a:endParaRPr>
          </a:p>
          <a:p>
            <a:pPr marL="0" indent="0" algn="r">
              <a:buNone/>
            </a:pPr>
            <a:endParaRPr lang="ru-RU" dirty="0" smtClean="0"/>
          </a:p>
          <a:p>
            <a:pPr marL="0" indent="0" algn="r">
              <a:buNone/>
            </a:pPr>
            <a:endParaRPr lang="ru-RU" dirty="0" smtClean="0"/>
          </a:p>
          <a:p>
            <a:pPr marL="0" indent="0" algn="r">
              <a:buNone/>
            </a:pPr>
            <a:endParaRPr lang="ru-RU" dirty="0"/>
          </a:p>
          <a:p>
            <a:pPr algn="r"/>
            <a:endParaRPr lang="ru-RU" dirty="0"/>
          </a:p>
        </p:txBody>
      </p:sp>
      <p:sp>
        <p:nvSpPr>
          <p:cNvPr id="6" name="Прямоугольник 5"/>
          <p:cNvSpPr/>
          <p:nvPr/>
        </p:nvSpPr>
        <p:spPr>
          <a:xfrm>
            <a:off x="1932318" y="3234907"/>
            <a:ext cx="5141343" cy="2862322"/>
          </a:xfrm>
          <a:prstGeom prst="rect">
            <a:avLst/>
          </a:prstGeom>
        </p:spPr>
        <p:txBody>
          <a:bodyPr wrap="square">
            <a:spAutoFit/>
          </a:bodyPr>
          <a:lstStyle/>
          <a:p>
            <a:r>
              <a:rPr lang="ru-RU" sz="3000" dirty="0" smtClean="0"/>
              <a:t>в ситуациях выявления признаков </a:t>
            </a:r>
          </a:p>
          <a:p>
            <a:r>
              <a:rPr lang="ru-RU" sz="3000" dirty="0" smtClean="0"/>
              <a:t>или случаев сексуального насилия над несовершеннолетним(и)</a:t>
            </a:r>
            <a:endParaRPr lang="ru-RU" sz="3000" dirty="0"/>
          </a:p>
        </p:txBody>
      </p:sp>
    </p:spTree>
    <p:extLst>
      <p:ext uri="{BB962C8B-B14F-4D97-AF65-F5344CB8AC3E}">
        <p14:creationId xmlns:p14="http://schemas.microsoft.com/office/powerpoint/2010/main" val="410518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3252" y="365125"/>
            <a:ext cx="9050547" cy="1325563"/>
          </a:xfrm>
        </p:spPr>
        <p:txBody>
          <a:bodyPr>
            <a:noAutofit/>
          </a:bodyPr>
          <a:lstStyle/>
          <a:p>
            <a:pPr algn="r"/>
            <a:r>
              <a:rPr lang="ru-RU" sz="2800" b="1" dirty="0">
                <a:solidFill>
                  <a:srgbClr val="C00000"/>
                </a:solidFill>
              </a:rPr>
              <a:t>Способы выявления </a:t>
            </a:r>
            <a:r>
              <a:rPr lang="ru-RU" sz="2800" b="1" dirty="0">
                <a:solidFill>
                  <a:schemeClr val="accent2">
                    <a:lumMod val="50000"/>
                  </a:schemeClr>
                </a:solidFill>
              </a:rPr>
              <a:t>несовершеннолетних, пострадавших от действий в отношении их половой </a:t>
            </a:r>
            <a:r>
              <a:rPr lang="ru-RU" sz="2800" b="1" dirty="0" smtClean="0">
                <a:solidFill>
                  <a:schemeClr val="accent2">
                    <a:lumMod val="50000"/>
                  </a:schemeClr>
                </a:solidFill>
              </a:rPr>
              <a:t>неприкосновенности</a:t>
            </a:r>
            <a:endParaRPr lang="ru-RU" sz="2800" b="1" dirty="0">
              <a:solidFill>
                <a:schemeClr val="accent2">
                  <a:lumMod val="50000"/>
                </a:schemeClr>
              </a:solidFill>
            </a:endParaRPr>
          </a:p>
        </p:txBody>
      </p:sp>
      <p:sp>
        <p:nvSpPr>
          <p:cNvPr id="3" name="Объект 2"/>
          <p:cNvSpPr>
            <a:spLocks noGrp="1"/>
          </p:cNvSpPr>
          <p:nvPr>
            <p:ph idx="1"/>
          </p:nvPr>
        </p:nvSpPr>
        <p:spPr>
          <a:xfrm>
            <a:off x="1217762" y="1777042"/>
            <a:ext cx="10515600" cy="4658715"/>
          </a:xfrm>
        </p:spPr>
        <p:txBody>
          <a:bodyPr>
            <a:normAutofit fontScale="85000" lnSpcReduction="20000"/>
          </a:bodyPr>
          <a:lstStyle/>
          <a:p>
            <a:pPr marL="0" indent="0">
              <a:buNone/>
            </a:pPr>
            <a:r>
              <a:rPr lang="ru-RU" dirty="0" smtClean="0"/>
              <a:t>	</a:t>
            </a:r>
            <a:r>
              <a:rPr lang="ru-RU" sz="2300" dirty="0" smtClean="0"/>
              <a:t>Выявление </a:t>
            </a:r>
            <a:r>
              <a:rPr lang="ru-RU" sz="2300" dirty="0"/>
              <a:t>несовершеннолетних, пострадавших от действий в отношении их </a:t>
            </a:r>
            <a:r>
              <a:rPr lang="ru-RU" sz="2300" dirty="0" smtClean="0"/>
              <a:t>	половой </a:t>
            </a:r>
            <a:r>
              <a:rPr lang="ru-RU" sz="2300" dirty="0"/>
              <a:t>неприкосновенности, возможно посредством получения: </a:t>
            </a:r>
            <a:endParaRPr lang="ru-RU" sz="2300" dirty="0" smtClean="0"/>
          </a:p>
          <a:p>
            <a:pPr marL="0" indent="0">
              <a:buNone/>
            </a:pPr>
            <a:r>
              <a:rPr lang="ru-RU" sz="2300" dirty="0" smtClean="0"/>
              <a:t>– </a:t>
            </a:r>
            <a:r>
              <a:rPr lang="ru-RU" sz="2300" b="1" dirty="0"/>
              <a:t>информации от ребенка</a:t>
            </a:r>
            <a:r>
              <a:rPr lang="ru-RU" sz="2300" dirty="0" smtClean="0"/>
              <a:t>;</a:t>
            </a:r>
          </a:p>
          <a:p>
            <a:pPr marL="0" indent="0">
              <a:buNone/>
            </a:pPr>
            <a:r>
              <a:rPr lang="ru-RU" sz="2300" dirty="0" smtClean="0"/>
              <a:t> </a:t>
            </a:r>
            <a:r>
              <a:rPr lang="ru-RU" sz="2300" dirty="0"/>
              <a:t>– </a:t>
            </a:r>
            <a:r>
              <a:rPr lang="ru-RU" sz="2300" b="1" dirty="0"/>
              <a:t>информации от родителей </a:t>
            </a:r>
            <a:r>
              <a:rPr lang="ru-RU" sz="2300" dirty="0"/>
              <a:t>(законных представителей), других членов семьи; </a:t>
            </a:r>
            <a:endParaRPr lang="ru-RU" sz="2300" dirty="0" smtClean="0"/>
          </a:p>
          <a:p>
            <a:pPr marL="0" indent="0">
              <a:buNone/>
            </a:pPr>
            <a:r>
              <a:rPr lang="ru-RU" sz="2300" dirty="0" smtClean="0"/>
              <a:t>– </a:t>
            </a:r>
            <a:r>
              <a:rPr lang="ru-RU" sz="2300" b="1" dirty="0"/>
              <a:t>информации от сверстников и друзей, соседей, иных граждан</a:t>
            </a:r>
            <a:r>
              <a:rPr lang="ru-RU" sz="2300" dirty="0" smtClean="0"/>
              <a:t>;</a:t>
            </a:r>
          </a:p>
          <a:p>
            <a:pPr marL="0" indent="0">
              <a:buNone/>
            </a:pPr>
            <a:r>
              <a:rPr lang="ru-RU" sz="2300" dirty="0" smtClean="0"/>
              <a:t> </a:t>
            </a:r>
            <a:r>
              <a:rPr lang="ru-RU" sz="2300" dirty="0"/>
              <a:t>– </a:t>
            </a:r>
            <a:r>
              <a:rPr lang="ru-RU" sz="2300" b="1" dirty="0"/>
              <a:t>результатов медицинского осмотра</a:t>
            </a:r>
            <a:r>
              <a:rPr lang="ru-RU" sz="2300" dirty="0" smtClean="0"/>
              <a:t>;</a:t>
            </a:r>
          </a:p>
          <a:p>
            <a:pPr marL="0" indent="0">
              <a:buNone/>
            </a:pPr>
            <a:r>
              <a:rPr lang="ru-RU" sz="2300" dirty="0" smtClean="0"/>
              <a:t>– </a:t>
            </a:r>
            <a:r>
              <a:rPr lang="ru-RU" sz="2300" b="1" dirty="0" smtClean="0"/>
              <a:t>информации</a:t>
            </a:r>
            <a:r>
              <a:rPr lang="ru-RU" sz="2300" b="1" dirty="0"/>
              <a:t>, собранной в ходе психологической диагностики</a:t>
            </a:r>
            <a:r>
              <a:rPr lang="ru-RU" sz="2300" dirty="0"/>
              <a:t>, консультирования (результаты психологической диагностики являются дополнительным источником сведений и не могут применяться в качестве абсолютно достоверного и единственного инструмента при выявлении фактов сексуального насилия в отношении несовершеннолетнего</a:t>
            </a:r>
            <a:r>
              <a:rPr lang="ru-RU" sz="2300" dirty="0" smtClean="0"/>
              <a:t>);</a:t>
            </a:r>
          </a:p>
          <a:p>
            <a:pPr marL="0" indent="0">
              <a:buNone/>
            </a:pPr>
            <a:r>
              <a:rPr lang="ru-RU" sz="2300" dirty="0" smtClean="0"/>
              <a:t> </a:t>
            </a:r>
            <a:r>
              <a:rPr lang="ru-RU" sz="2300" dirty="0"/>
              <a:t>– </a:t>
            </a:r>
            <a:r>
              <a:rPr lang="ru-RU" sz="2300" b="1" dirty="0"/>
              <a:t>информации, собранной в ходе наблюдений за ребенком </a:t>
            </a:r>
            <a:r>
              <a:rPr lang="ru-RU" sz="2300" dirty="0"/>
              <a:t>и фиксации признаков сексуального насилия (особенности во внешности и поведении ребенка, которые могут свидетельствовать о сексуальном насилии по отношению к нему приведены в данных методических рекомендациях ранее).</a:t>
            </a:r>
          </a:p>
        </p:txBody>
      </p:sp>
    </p:spTree>
    <p:extLst>
      <p:ext uri="{BB962C8B-B14F-4D97-AF65-F5344CB8AC3E}">
        <p14:creationId xmlns:p14="http://schemas.microsoft.com/office/powerpoint/2010/main" val="3693360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Первая помощь педагога-психолога пострадавшему ребенку на базе образовательной организации</a:t>
            </a:r>
            <a:endParaRPr lang="ru-RU" sz="2800" dirty="0"/>
          </a:p>
        </p:txBody>
      </p:sp>
      <p:sp>
        <p:nvSpPr>
          <p:cNvPr id="3" name="Объект 2"/>
          <p:cNvSpPr>
            <a:spLocks noGrp="1"/>
          </p:cNvSpPr>
          <p:nvPr>
            <p:ph idx="1"/>
          </p:nvPr>
        </p:nvSpPr>
        <p:spPr/>
        <p:txBody>
          <a:bodyPr>
            <a:normAutofit fontScale="92500"/>
          </a:bodyPr>
          <a:lstStyle/>
          <a:p>
            <a:pPr marL="0" indent="0" algn="just">
              <a:buNone/>
            </a:pPr>
            <a:r>
              <a:rPr lang="ru-RU" dirty="0" smtClean="0"/>
              <a:t>	</a:t>
            </a:r>
            <a:r>
              <a:rPr lang="ru-RU" dirty="0" smtClean="0">
                <a:solidFill>
                  <a:srgbClr val="FF0000"/>
                </a:solidFill>
              </a:rPr>
              <a:t>1.</a:t>
            </a:r>
            <a:r>
              <a:rPr lang="ru-RU" dirty="0" smtClean="0"/>
              <a:t> </a:t>
            </a:r>
            <a:r>
              <a:rPr lang="ru-RU" dirty="0" smtClean="0">
                <a:solidFill>
                  <a:srgbClr val="FF0000"/>
                </a:solidFill>
              </a:rPr>
              <a:t>Проведение первичной беседы </a:t>
            </a:r>
            <a:r>
              <a:rPr lang="ru-RU" dirty="0" smtClean="0"/>
              <a:t>– задача педагога-психолога ОО, ПМСС-центра, или иной организации, где был выявлен факт насилия. В задачи первичной беседы входит определение у ребенка признаков эмоциональных расстройств, суицидального риска, отставании в развитии, оценка семейной ситуации и т.д. Итогом первичной диагностической беседы в обязательном порядке становится заключение, содержащее следующие разделы:</a:t>
            </a:r>
          </a:p>
          <a:p>
            <a:pPr lvl="1" algn="just">
              <a:buFont typeface="Wingdings" panose="05000000000000000000" pitchFamily="2" charset="2"/>
              <a:buChar char="Ø"/>
            </a:pPr>
            <a:r>
              <a:rPr lang="ru-RU" dirty="0" smtClean="0"/>
              <a:t>Основания проведения диагностической беседы с указанием поведенческих признаков, характерных для пережитого сексуального насилия, других сведений с указанием их источника (личное дело ребенка, со слов ребенка, родителей, одноклассников, педагогов и других)</a:t>
            </a:r>
          </a:p>
          <a:p>
            <a:pPr lvl="1" algn="just">
              <a:buFont typeface="Wingdings" panose="05000000000000000000" pitchFamily="2" charset="2"/>
              <a:buChar char="Ø"/>
            </a:pPr>
            <a:r>
              <a:rPr lang="ru-RU" dirty="0" smtClean="0"/>
              <a:t>Оценка психологического состояния ребенка : наличие актуальных переживаний, связанных с насилием и показаний для экстренной психологической помощи. При этом важно указать диагностические гипотезы беседы, обоснование и выбор психодиагностического инструментария, результаты диагностики.</a:t>
            </a:r>
            <a:endParaRPr lang="ru-RU" dirty="0"/>
          </a:p>
        </p:txBody>
      </p:sp>
    </p:spTree>
    <p:extLst>
      <p:ext uri="{BB962C8B-B14F-4D97-AF65-F5344CB8AC3E}">
        <p14:creationId xmlns:p14="http://schemas.microsoft.com/office/powerpoint/2010/main" val="3610301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2360" y="442135"/>
            <a:ext cx="8981440" cy="1325563"/>
          </a:xfrm>
        </p:spPr>
        <p:txBody>
          <a:bodyPr>
            <a:normAutofit fontScale="90000"/>
          </a:bodyPr>
          <a:lstStyle/>
          <a:p>
            <a:pPr algn="r"/>
            <a:r>
              <a:rPr lang="ru-RU" sz="2800" b="1" dirty="0">
                <a:solidFill>
                  <a:srgbClr val="C00000"/>
                </a:solidFill>
              </a:rPr>
              <a:t>Изучение психологического состояния </a:t>
            </a:r>
            <a:r>
              <a:rPr lang="ru-RU" sz="2800" b="1" dirty="0">
                <a:solidFill>
                  <a:schemeClr val="accent2">
                    <a:lumMod val="50000"/>
                  </a:schemeClr>
                </a:solidFill>
              </a:rPr>
              <a:t>несовершеннолетних, пострадавших от преступлений против половой неприкосновенности</a:t>
            </a:r>
          </a:p>
        </p:txBody>
      </p:sp>
      <p:sp>
        <p:nvSpPr>
          <p:cNvPr id="3" name="Объект 2"/>
          <p:cNvSpPr>
            <a:spLocks noGrp="1"/>
          </p:cNvSpPr>
          <p:nvPr>
            <p:ph sz="half" idx="1"/>
          </p:nvPr>
        </p:nvSpPr>
        <p:spPr>
          <a:xfrm>
            <a:off x="1604512" y="2173855"/>
            <a:ext cx="5339751" cy="5003321"/>
          </a:xfrm>
        </p:spPr>
        <p:txBody>
          <a:bodyPr>
            <a:normAutofit fontScale="47500" lnSpcReduction="20000"/>
          </a:bodyPr>
          <a:lstStyle/>
          <a:p>
            <a:pPr marL="0" indent="0" algn="just">
              <a:lnSpc>
                <a:spcPct val="170000"/>
              </a:lnSpc>
              <a:buNone/>
            </a:pPr>
            <a:r>
              <a:rPr lang="ru-RU" dirty="0" smtClean="0"/>
              <a:t>	</a:t>
            </a:r>
            <a:r>
              <a:rPr lang="ru-RU" sz="3400" dirty="0" smtClean="0"/>
              <a:t>Важнейшим </a:t>
            </a:r>
            <a:r>
              <a:rPr lang="ru-RU" sz="3400" dirty="0"/>
              <a:t>постулатом при организации психодиагностического обследования ребёнка при подозрении о совершённом в отношении него сексуальном насилии является утверждение, что результаты психологической диагностики являются лишь </a:t>
            </a:r>
            <a:r>
              <a:rPr lang="ru-RU" sz="3400" b="1" dirty="0">
                <a:solidFill>
                  <a:srgbClr val="FF0000"/>
                </a:solidFill>
              </a:rPr>
              <a:t>дополнительным источником сведений</a:t>
            </a:r>
            <a:r>
              <a:rPr lang="ru-RU" sz="3400" b="1" dirty="0"/>
              <a:t> </a:t>
            </a:r>
            <a:r>
              <a:rPr lang="ru-RU" sz="3400" dirty="0"/>
              <a:t>и не могут применяться в качестве абсолютно достоверного и единственного инструмента при выявлении фактов сексуального насилия в отношении несовершеннолетнего.</a:t>
            </a:r>
          </a:p>
        </p:txBody>
      </p:sp>
      <p:pic>
        <p:nvPicPr>
          <p:cNvPr id="6" name="Объект 5"/>
          <p:cNvPicPr>
            <a:picLocks noGrp="1" noChangeAspect="1"/>
          </p:cNvPicPr>
          <p:nvPr>
            <p:ph sz="half" idx="2"/>
          </p:nvPr>
        </p:nvPicPr>
        <p:blipFill>
          <a:blip r:embed="rId2"/>
          <a:stretch>
            <a:fillRect/>
          </a:stretch>
        </p:blipFill>
        <p:spPr>
          <a:xfrm>
            <a:off x="7303518" y="3077374"/>
            <a:ext cx="4313238" cy="2875492"/>
          </a:xfrm>
          <a:prstGeom prst="rect">
            <a:avLst/>
          </a:prstGeom>
        </p:spPr>
      </p:pic>
    </p:spTree>
    <p:extLst>
      <p:ext uri="{BB962C8B-B14F-4D97-AF65-F5344CB8AC3E}">
        <p14:creationId xmlns:p14="http://schemas.microsoft.com/office/powerpoint/2010/main" val="2155044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Первая помощь на базе образовательной организации и дальнейшее сопровождение ребенка</a:t>
            </a:r>
            <a:endParaRPr lang="ru-RU" sz="2800" dirty="0"/>
          </a:p>
        </p:txBody>
      </p:sp>
      <p:sp>
        <p:nvSpPr>
          <p:cNvPr id="3" name="Объект 2"/>
          <p:cNvSpPr>
            <a:spLocks noGrp="1"/>
          </p:cNvSpPr>
          <p:nvPr>
            <p:ph idx="1"/>
          </p:nvPr>
        </p:nvSpPr>
        <p:spPr/>
        <p:txBody>
          <a:bodyPr>
            <a:normAutofit fontScale="77500" lnSpcReduction="20000"/>
          </a:bodyPr>
          <a:lstStyle/>
          <a:p>
            <a:pPr lvl="1" algn="just">
              <a:buFont typeface="Wingdings" panose="05000000000000000000" pitchFamily="2" charset="2"/>
              <a:buChar char="Ø"/>
            </a:pPr>
            <a:r>
              <a:rPr lang="ru-RU" dirty="0" smtClean="0"/>
              <a:t>Выводы заключения должны содержать обоснования дальнейших действий:</a:t>
            </a:r>
          </a:p>
          <a:p>
            <a:pPr marL="457200" lvl="1" indent="0" algn="just">
              <a:buNone/>
            </a:pPr>
            <a:r>
              <a:rPr lang="ru-RU" dirty="0"/>
              <a:t> </a:t>
            </a:r>
            <a:r>
              <a:rPr lang="ru-RU" dirty="0" smtClean="0"/>
              <a:t>     - углубленной психологической экспертизы;</a:t>
            </a:r>
          </a:p>
          <a:p>
            <a:pPr marL="457200" lvl="1" indent="0" algn="just">
              <a:buNone/>
            </a:pPr>
            <a:r>
              <a:rPr lang="ru-RU" dirty="0"/>
              <a:t> </a:t>
            </a:r>
            <a:r>
              <a:rPr lang="ru-RU" dirty="0" smtClean="0"/>
              <a:t>     - направление к другим специалистам (невролог, гинеколог, психиатр, клинический психолог);</a:t>
            </a:r>
          </a:p>
          <a:p>
            <a:pPr marL="457200" lvl="1" indent="0" algn="just">
              <a:buNone/>
            </a:pPr>
            <a:r>
              <a:rPr lang="ru-RU" dirty="0"/>
              <a:t> </a:t>
            </a:r>
            <a:r>
              <a:rPr lang="ru-RU" dirty="0" smtClean="0"/>
              <a:t>     - использование специальных методов проведения беседы с ребенком (например, слабослышащий или отстающий в развитии);</a:t>
            </a:r>
          </a:p>
          <a:p>
            <a:pPr marL="457200" lvl="1" indent="0" algn="just">
              <a:buNone/>
            </a:pPr>
            <a:r>
              <a:rPr lang="ru-RU" dirty="0"/>
              <a:t> </a:t>
            </a:r>
            <a:r>
              <a:rPr lang="ru-RU" dirty="0" smtClean="0"/>
              <a:t>     - обращения в органы опеки и попечительства. </a:t>
            </a:r>
          </a:p>
          <a:p>
            <a:pPr marL="457200" lvl="1" indent="0" algn="just">
              <a:buNone/>
            </a:pPr>
            <a:r>
              <a:rPr lang="ru-RU" dirty="0" smtClean="0"/>
              <a:t>Заключение передается педагогом-психологом руководителю ОО.</a:t>
            </a:r>
          </a:p>
          <a:p>
            <a:pPr marL="457200" lvl="1" indent="0" algn="just">
              <a:buNone/>
            </a:pPr>
            <a:r>
              <a:rPr lang="ru-RU" dirty="0" smtClean="0">
                <a:solidFill>
                  <a:srgbClr val="FF0000"/>
                </a:solidFill>
              </a:rPr>
              <a:t>2.</a:t>
            </a:r>
            <a:r>
              <a:rPr lang="ru-RU" dirty="0" smtClean="0"/>
              <a:t> </a:t>
            </a:r>
            <a:r>
              <a:rPr lang="ru-RU" dirty="0" smtClean="0">
                <a:solidFill>
                  <a:srgbClr val="FF0000"/>
                </a:solidFill>
              </a:rPr>
              <a:t>Дополнительная информация</a:t>
            </a:r>
            <a:r>
              <a:rPr lang="ru-RU" dirty="0" smtClean="0"/>
              <a:t>.  После проведения первичной беседы, к заключению может быть приложена </a:t>
            </a:r>
            <a:r>
              <a:rPr lang="ru-RU" dirty="0" err="1" smtClean="0"/>
              <a:t>доп.информация</a:t>
            </a:r>
            <a:r>
              <a:rPr lang="ru-RU" dirty="0" smtClean="0"/>
              <a:t> от других специалистов (социального педагога, сотрудника медицинской службы).</a:t>
            </a:r>
          </a:p>
          <a:p>
            <a:pPr marL="457200" lvl="1" indent="0" algn="just">
              <a:buNone/>
            </a:pPr>
            <a:r>
              <a:rPr lang="ru-RU" dirty="0" smtClean="0">
                <a:solidFill>
                  <a:srgbClr val="FF0000"/>
                </a:solidFill>
              </a:rPr>
              <a:t>3. Дальнейшие действия и информирование. </a:t>
            </a:r>
            <a:r>
              <a:rPr lang="ru-RU" dirty="0" smtClean="0">
                <a:solidFill>
                  <a:schemeClr val="tx1"/>
                </a:solidFill>
              </a:rPr>
              <a:t>В соответствии с содержанием заключения педагога-психолога и дополнительной информации, руководитель ОО принимает решение о дальнейших действиях и информировании родителей (законных представителей) о случившемся.</a:t>
            </a:r>
          </a:p>
          <a:p>
            <a:pPr marL="457200" lvl="1" indent="0" algn="just">
              <a:buNone/>
            </a:pPr>
            <a:r>
              <a:rPr lang="ru-RU" b="1" dirty="0" smtClean="0">
                <a:solidFill>
                  <a:srgbClr val="FF0000"/>
                </a:solidFill>
              </a:rPr>
              <a:t>	В случае выявления факта сексуального насилия в отношении несовершеннолетнего, его родители не оповещаются об этом до момента исключении версии внутрисемейного насилия!!!</a:t>
            </a:r>
            <a:endParaRPr lang="ru-RU" b="1" dirty="0">
              <a:solidFill>
                <a:srgbClr val="FF0000"/>
              </a:solidFill>
            </a:endParaRPr>
          </a:p>
        </p:txBody>
      </p:sp>
    </p:spTree>
    <p:extLst>
      <p:ext uri="{BB962C8B-B14F-4D97-AF65-F5344CB8AC3E}">
        <p14:creationId xmlns:p14="http://schemas.microsoft.com/office/powerpoint/2010/main" val="140156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t>Сексуальное насилие в отношении детей – общемировая социальная проблема, которая отражена в задачах, поставленных на государственном уровне</a:t>
            </a:r>
            <a:endParaRPr lang="ru-RU" sz="2000" dirty="0"/>
          </a:p>
        </p:txBody>
      </p:sp>
      <p:sp>
        <p:nvSpPr>
          <p:cNvPr id="3" name="Объект 2"/>
          <p:cNvSpPr>
            <a:spLocks noGrp="1"/>
          </p:cNvSpPr>
          <p:nvPr>
            <p:ph idx="1"/>
          </p:nvPr>
        </p:nvSpPr>
        <p:spPr/>
        <p:txBody>
          <a:bodyPr>
            <a:normAutofit fontScale="85000" lnSpcReduction="20000"/>
          </a:bodyPr>
          <a:lstStyle/>
          <a:p>
            <a:pPr marL="457200" lvl="1" indent="0">
              <a:buNone/>
            </a:pPr>
            <a:r>
              <a:rPr lang="ru-RU" dirty="0" smtClean="0"/>
              <a:t>В Российской Федерации принят ряд стратегических документов и соответствующих решений:</a:t>
            </a:r>
          </a:p>
          <a:p>
            <a:pPr lvl="1">
              <a:buFont typeface="Wingdings" panose="05000000000000000000" pitchFamily="2" charset="2"/>
              <a:buChar char="Ø"/>
            </a:pPr>
            <a:r>
              <a:rPr lang="ru-RU" dirty="0" smtClean="0"/>
              <a:t>Создан институт Уполномоченного по правам ребенка</a:t>
            </a:r>
          </a:p>
          <a:p>
            <a:pPr lvl="1">
              <a:buFont typeface="Wingdings" panose="05000000000000000000" pitchFamily="2" charset="2"/>
              <a:buChar char="Ø"/>
            </a:pPr>
            <a:r>
              <a:rPr lang="ru-RU" dirty="0" smtClean="0"/>
              <a:t>Создана система «зеленых комнат» для проведения опроса детей, ставших жертвами насилия</a:t>
            </a:r>
          </a:p>
          <a:p>
            <a:pPr lvl="1">
              <a:buFont typeface="Wingdings" panose="05000000000000000000" pitchFamily="2" charset="2"/>
              <a:buChar char="Ø"/>
            </a:pPr>
            <a:r>
              <a:rPr lang="ru-RU" dirty="0" smtClean="0"/>
              <a:t>Создана межведомственная рабочая группа по вопросам профилактики сексуального насилия в отношении детей при Правительственной комиссии по делам несовершеннолетних и их прав</a:t>
            </a:r>
          </a:p>
          <a:p>
            <a:pPr lvl="1">
              <a:buFont typeface="Wingdings" panose="05000000000000000000" pitchFamily="2" charset="2"/>
              <a:buChar char="Ø"/>
            </a:pPr>
            <a:r>
              <a:rPr lang="ru-RU" dirty="0" smtClean="0"/>
              <a:t>Утвержден Перечень дополнительных мер, направленных на координацию деятельности органов и учреждений системы профилактики безнадзорности, правонарушений несовершеннолетних, предупреждению преступных деяний против половой неприкосновенности несовершеннолетних на период 2023-2025 гг.</a:t>
            </a:r>
          </a:p>
          <a:p>
            <a:pPr marL="457200" lvl="1" indent="0">
              <a:buNone/>
            </a:pPr>
            <a:r>
              <a:rPr lang="ru-RU" dirty="0" err="1" smtClean="0"/>
              <a:t>Маштабную</a:t>
            </a:r>
            <a:r>
              <a:rPr lang="ru-RU" dirty="0" smtClean="0"/>
              <a:t> работу в деле помощи детям, пострадавшим от насилия  ведут:</a:t>
            </a:r>
          </a:p>
          <a:p>
            <a:pPr lvl="1">
              <a:buFont typeface="Wingdings" panose="05000000000000000000" pitchFamily="2" charset="2"/>
              <a:buChar char="Ø"/>
            </a:pPr>
            <a:r>
              <a:rPr lang="ru-RU" dirty="0" smtClean="0"/>
              <a:t>Национальный фонд защиты детей от жестокого обращения, основанный в 2004 г.</a:t>
            </a:r>
          </a:p>
          <a:p>
            <a:pPr lvl="1">
              <a:buFont typeface="Wingdings" panose="05000000000000000000" pitchFamily="2" charset="2"/>
              <a:buChar char="Ø"/>
            </a:pPr>
            <a:r>
              <a:rPr lang="ru-RU" dirty="0" smtClean="0"/>
              <a:t>Фонд поддержи детей, находящихся в трудной жизненной ситуации, основанный в 2008 г.</a:t>
            </a:r>
            <a:endParaRPr lang="ru-RU" dirty="0"/>
          </a:p>
        </p:txBody>
      </p:sp>
    </p:spTree>
    <p:extLst>
      <p:ext uri="{BB962C8B-B14F-4D97-AF65-F5344CB8AC3E}">
        <p14:creationId xmlns:p14="http://schemas.microsoft.com/office/powerpoint/2010/main" val="1465987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Важные правила первой психологической помощи</a:t>
            </a:r>
            <a:endParaRPr lang="ru-RU" dirty="0"/>
          </a:p>
        </p:txBody>
      </p:sp>
      <p:sp>
        <p:nvSpPr>
          <p:cNvPr id="3" name="Объект 2"/>
          <p:cNvSpPr>
            <a:spLocks noGrp="1"/>
          </p:cNvSpPr>
          <p:nvPr>
            <p:ph idx="1"/>
          </p:nvPr>
        </p:nvSpPr>
        <p:spPr/>
        <p:txBody>
          <a:bodyPr/>
          <a:lstStyle/>
          <a:p>
            <a:r>
              <a:rPr lang="ru-RU" dirty="0" smtClean="0">
                <a:solidFill>
                  <a:srgbClr val="FF0000"/>
                </a:solidFill>
              </a:rPr>
              <a:t>РАЗДЕЛЬНОЕ ОТРЕАГИРОВАНИЕ</a:t>
            </a:r>
            <a:r>
              <a:rPr lang="ru-RU" dirty="0" smtClean="0"/>
              <a:t>.  Важно дать ребенку и родителю выплеснуть свой аффект отдельно друг от друга. Реакция родителя может напугать ребенка еще сильнее или вызвать чувство вины, которое закрепиться впоследствии.</a:t>
            </a:r>
          </a:p>
          <a:p>
            <a:r>
              <a:rPr lang="ru-RU" dirty="0" smtClean="0">
                <a:solidFill>
                  <a:srgbClr val="FF0000"/>
                </a:solidFill>
              </a:rPr>
              <a:t>НЕ ПРОЯВЛЯТЬ ОТРИЦАНИЯ</a:t>
            </a:r>
            <a:r>
              <a:rPr lang="ru-RU" dirty="0" smtClean="0"/>
              <a:t>. Если ребенок проявляет агрессию (ругань, хамство) в отношении взрослого, то следует игнорировать это поведение, не проявлять ответной реакции (ругать, обвинять, расстраиваться).</a:t>
            </a:r>
          </a:p>
          <a:p>
            <a:r>
              <a:rPr lang="ru-RU" dirty="0" smtClean="0">
                <a:solidFill>
                  <a:srgbClr val="FF0000"/>
                </a:solidFill>
              </a:rPr>
              <a:t>РАССКАЗАТЬ О ПОСЛЕДУЮЩЕМ. </a:t>
            </a:r>
            <a:r>
              <a:rPr lang="ru-RU" dirty="0" smtClean="0"/>
              <a:t>После того, как ребенок будет в состоянии воспринимать информацию, важно рассказать, какие действия и процедуры его ждут далее. Это поможет снять страх неизвестности и восстановить контроль над ситуацией.</a:t>
            </a:r>
            <a:endParaRPr lang="ru-RU" dirty="0"/>
          </a:p>
        </p:txBody>
      </p:sp>
    </p:spTree>
    <p:extLst>
      <p:ext uri="{BB962C8B-B14F-4D97-AF65-F5344CB8AC3E}">
        <p14:creationId xmlns:p14="http://schemas.microsoft.com/office/powerpoint/2010/main" val="1290228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8529" y="321992"/>
            <a:ext cx="9076426" cy="1325563"/>
          </a:xfrm>
        </p:spPr>
        <p:txBody>
          <a:bodyPr>
            <a:normAutofit fontScale="90000"/>
          </a:bodyPr>
          <a:lstStyle/>
          <a:p>
            <a:pPr algn="r"/>
            <a:r>
              <a:rPr lang="ru-RU" sz="3200" b="1" dirty="0">
                <a:solidFill>
                  <a:schemeClr val="accent2">
                    <a:lumMod val="50000"/>
                  </a:schemeClr>
                </a:solidFill>
              </a:rPr>
              <a:t>Порядок действий </a:t>
            </a:r>
            <a:r>
              <a:rPr lang="ru-RU" sz="3200" b="1" dirty="0">
                <a:solidFill>
                  <a:srgbClr val="C00000"/>
                </a:solidFill>
              </a:rPr>
              <a:t>при выявлении случая </a:t>
            </a:r>
            <a:r>
              <a:rPr lang="ru-RU" sz="3200" b="1" dirty="0">
                <a:solidFill>
                  <a:schemeClr val="accent2">
                    <a:lumMod val="50000"/>
                  </a:schemeClr>
                </a:solidFill>
              </a:rPr>
              <a:t>сексуального насилия в отношении несовершеннолетнего:</a:t>
            </a:r>
          </a:p>
        </p:txBody>
      </p:sp>
      <p:sp>
        <p:nvSpPr>
          <p:cNvPr id="3" name="Объект 2"/>
          <p:cNvSpPr>
            <a:spLocks noGrp="1"/>
          </p:cNvSpPr>
          <p:nvPr>
            <p:ph idx="1"/>
          </p:nvPr>
        </p:nvSpPr>
        <p:spPr>
          <a:xfrm>
            <a:off x="1319841" y="2104846"/>
            <a:ext cx="10327257" cy="4477110"/>
          </a:xfrm>
        </p:spPr>
        <p:txBody>
          <a:bodyPr>
            <a:normAutofit fontScale="77500" lnSpcReduction="20000"/>
          </a:bodyPr>
          <a:lstStyle/>
          <a:p>
            <a:pPr marL="0" indent="0" algn="just">
              <a:buNone/>
            </a:pPr>
            <a:r>
              <a:rPr lang="ru-RU" dirty="0" smtClean="0"/>
              <a:t>	</a:t>
            </a:r>
            <a:r>
              <a:rPr lang="ru-RU" sz="2400" dirty="0" smtClean="0"/>
              <a:t>1. Педагогическому </a:t>
            </a:r>
            <a:r>
              <a:rPr lang="ru-RU" sz="2400" dirty="0"/>
              <a:t>работнику, выявившему факты или признаки сексуального насилия в отношении несовершеннолетнего, </a:t>
            </a:r>
            <a:r>
              <a:rPr lang="ru-RU" sz="2400" b="1" dirty="0"/>
              <a:t>организовать беседу с ребёнком с целью проверки информации</a:t>
            </a:r>
            <a:r>
              <a:rPr lang="ru-RU" sz="2400" dirty="0"/>
              <a:t>, выяснения подробностей, обстоятельств случившегося, </a:t>
            </a:r>
            <a:r>
              <a:rPr lang="ru-RU" sz="2400" b="1" dirty="0"/>
              <a:t>оказания моральной поддержки </a:t>
            </a:r>
            <a:r>
              <a:rPr lang="ru-RU" sz="2400" dirty="0"/>
              <a:t>пострадавшему ребёнку (в случае подтверждения с его стороны информации о сексуальном насилии), мотивирования ребёнка к обсуждению ситуации в присутствии родителей/законных представителей (если данные лица не причастны к сексуальному насилию), психолога, представителя администрации</a:t>
            </a:r>
            <a:r>
              <a:rPr lang="ru-RU" sz="2400" dirty="0" smtClean="0"/>
              <a:t>.</a:t>
            </a:r>
          </a:p>
          <a:p>
            <a:pPr marL="0" indent="0" algn="just">
              <a:buNone/>
            </a:pPr>
            <a:r>
              <a:rPr lang="ru-RU" sz="2400" dirty="0" smtClean="0"/>
              <a:t> </a:t>
            </a:r>
            <a:r>
              <a:rPr lang="ru-RU" sz="2400" dirty="0"/>
              <a:t>2. Незамедлительное </a:t>
            </a:r>
            <a:r>
              <a:rPr lang="ru-RU" sz="2400" b="1" dirty="0"/>
              <a:t>информировать руководителя </a:t>
            </a:r>
            <a:r>
              <a:rPr lang="ru-RU" sz="2400" dirty="0"/>
              <a:t>образовательной организации о выявленном факте </a:t>
            </a:r>
            <a:r>
              <a:rPr lang="ru-RU" sz="2400" i="1" dirty="0"/>
              <a:t>в устной и письменной форме </a:t>
            </a:r>
            <a:r>
              <a:rPr lang="ru-RU" sz="2400" dirty="0"/>
              <a:t>(служебная записка). </a:t>
            </a:r>
            <a:endParaRPr lang="ru-RU" sz="2400" dirty="0" smtClean="0"/>
          </a:p>
          <a:p>
            <a:pPr marL="0" indent="0" algn="just">
              <a:buNone/>
            </a:pPr>
            <a:r>
              <a:rPr lang="ru-RU" sz="2400" dirty="0" smtClean="0"/>
              <a:t>3</a:t>
            </a:r>
            <a:r>
              <a:rPr lang="ru-RU" sz="2400" dirty="0"/>
              <a:t>. Руководителю образовательной организации </a:t>
            </a:r>
            <a:r>
              <a:rPr lang="ru-RU" sz="2400" b="1" dirty="0"/>
              <a:t>принять меры по ограничению круга лиц, вовлечённых в разбор ситуации</a:t>
            </a:r>
            <a:r>
              <a:rPr lang="ru-RU" sz="2400" dirty="0"/>
              <a:t>, и недопущению распространения информации о выявленном факте сексуального насилия в отношении обучающегося (воспитанника) в образовательной организации и за её пределами. </a:t>
            </a:r>
          </a:p>
        </p:txBody>
      </p:sp>
    </p:spTree>
    <p:extLst>
      <p:ext uri="{BB962C8B-B14F-4D97-AF65-F5344CB8AC3E}">
        <p14:creationId xmlns:p14="http://schemas.microsoft.com/office/powerpoint/2010/main" val="3232713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8912" y="270234"/>
            <a:ext cx="8964283" cy="1325563"/>
          </a:xfrm>
        </p:spPr>
        <p:txBody>
          <a:bodyPr>
            <a:normAutofit fontScale="90000"/>
          </a:bodyPr>
          <a:lstStyle/>
          <a:p>
            <a:pPr algn="r"/>
            <a:r>
              <a:rPr lang="ru-RU" sz="3200" b="1" dirty="0">
                <a:solidFill>
                  <a:schemeClr val="accent2">
                    <a:lumMod val="50000"/>
                  </a:schemeClr>
                </a:solidFill>
              </a:rPr>
              <a:t>Порядок действий </a:t>
            </a:r>
            <a:r>
              <a:rPr lang="ru-RU" sz="3200" b="1" dirty="0">
                <a:solidFill>
                  <a:srgbClr val="C00000"/>
                </a:solidFill>
              </a:rPr>
              <a:t>при выявлении случая </a:t>
            </a:r>
            <a:r>
              <a:rPr lang="ru-RU" sz="3200" b="1" dirty="0">
                <a:solidFill>
                  <a:schemeClr val="accent2">
                    <a:lumMod val="50000"/>
                  </a:schemeClr>
                </a:solidFill>
              </a:rPr>
              <a:t>сексуального насилия в отношении несовершеннолетнего:</a:t>
            </a:r>
          </a:p>
        </p:txBody>
      </p:sp>
      <p:sp>
        <p:nvSpPr>
          <p:cNvPr id="3" name="Объект 2"/>
          <p:cNvSpPr>
            <a:spLocks noGrp="1"/>
          </p:cNvSpPr>
          <p:nvPr>
            <p:ph idx="1"/>
          </p:nvPr>
        </p:nvSpPr>
        <p:spPr>
          <a:xfrm>
            <a:off x="1045234" y="1664899"/>
            <a:ext cx="10515600" cy="4951562"/>
          </a:xfrm>
        </p:spPr>
        <p:txBody>
          <a:bodyPr>
            <a:normAutofit fontScale="85000" lnSpcReduction="20000"/>
          </a:bodyPr>
          <a:lstStyle/>
          <a:p>
            <a:pPr marL="0" indent="0" algn="just">
              <a:buNone/>
            </a:pPr>
            <a:r>
              <a:rPr lang="ru-RU" dirty="0" smtClean="0"/>
              <a:t>	4</a:t>
            </a:r>
            <a:r>
              <a:rPr lang="ru-RU" dirty="0"/>
              <a:t>. </a:t>
            </a:r>
            <a:r>
              <a:rPr lang="ru-RU" sz="2200" dirty="0"/>
              <a:t>Руководителю образовательной организации в кратчайшие сроки инициировать </a:t>
            </a:r>
            <a:r>
              <a:rPr lang="ru-RU" sz="2200" dirty="0" smtClean="0"/>
              <a:t>	</a:t>
            </a:r>
            <a:r>
              <a:rPr lang="ru-RU" sz="2200" b="1" dirty="0" smtClean="0"/>
              <a:t>приглашение </a:t>
            </a:r>
            <a:r>
              <a:rPr lang="ru-RU" sz="2200" b="1" dirty="0"/>
              <a:t>родителей/законных представителей </a:t>
            </a:r>
            <a:r>
              <a:rPr lang="ru-RU" sz="2200" dirty="0"/>
              <a:t>(</a:t>
            </a:r>
            <a:r>
              <a:rPr lang="ru-RU" sz="2200" i="1" dirty="0"/>
              <a:t>если данные лица не </a:t>
            </a:r>
            <a:r>
              <a:rPr lang="ru-RU" sz="2200" i="1" dirty="0" smtClean="0"/>
              <a:t>	причастны к сексуальному </a:t>
            </a:r>
            <a:r>
              <a:rPr lang="ru-RU" sz="2200" i="1" dirty="0"/>
              <a:t>насилию</a:t>
            </a:r>
            <a:r>
              <a:rPr lang="ru-RU" sz="2200" dirty="0"/>
              <a:t>) </a:t>
            </a:r>
            <a:r>
              <a:rPr lang="ru-RU" sz="2200" b="1" dirty="0"/>
              <a:t>с целью </a:t>
            </a:r>
            <a:r>
              <a:rPr lang="ru-RU" sz="2200" b="1" dirty="0" smtClean="0"/>
              <a:t>информирования </a:t>
            </a:r>
            <a:r>
              <a:rPr lang="ru-RU" sz="2200" b="1" dirty="0"/>
              <a:t>о </a:t>
            </a:r>
            <a:r>
              <a:rPr lang="ru-RU" sz="2200" b="1" dirty="0" smtClean="0"/>
              <a:t>выявленном </a:t>
            </a:r>
            <a:r>
              <a:rPr lang="ru-RU" sz="2200" b="1" dirty="0"/>
              <a:t>факте </a:t>
            </a:r>
            <a:r>
              <a:rPr lang="ru-RU" sz="2200" dirty="0" smtClean="0"/>
              <a:t>	сексуального насилия </a:t>
            </a:r>
            <a:r>
              <a:rPr lang="ru-RU" sz="2200" dirty="0"/>
              <a:t>в отношении несовершеннолетнего. </a:t>
            </a:r>
            <a:endParaRPr lang="ru-RU" sz="2200" dirty="0" smtClean="0"/>
          </a:p>
          <a:p>
            <a:pPr marL="0" indent="0" algn="just">
              <a:buNone/>
            </a:pPr>
            <a:r>
              <a:rPr lang="ru-RU" sz="2600" dirty="0" smtClean="0"/>
              <a:t>5</a:t>
            </a:r>
            <a:r>
              <a:rPr lang="ru-RU" sz="2600" dirty="0"/>
              <a:t>. </a:t>
            </a:r>
            <a:r>
              <a:rPr lang="ru-RU" sz="2100" b="1" dirty="0"/>
              <a:t>Встреча с родителями</a:t>
            </a:r>
            <a:r>
              <a:rPr lang="ru-RU" sz="2100" dirty="0"/>
              <a:t>/законными представителями ребёнка должна проходить в присутствии </a:t>
            </a:r>
            <a:r>
              <a:rPr lang="ru-RU" sz="2100" b="1" dirty="0"/>
              <a:t>руководителя</a:t>
            </a:r>
            <a:r>
              <a:rPr lang="ru-RU" sz="2100" dirty="0"/>
              <a:t> образовательной организации, </a:t>
            </a:r>
            <a:r>
              <a:rPr lang="ru-RU" sz="2100" b="1" dirty="0"/>
              <a:t>педагога</a:t>
            </a:r>
            <a:r>
              <a:rPr lang="ru-RU" sz="2100" dirty="0"/>
              <a:t> (специалиста), выявившего факт сексуального насилий в отношении ребёнка, </a:t>
            </a:r>
            <a:r>
              <a:rPr lang="ru-RU" sz="2100" b="1" dirty="0"/>
              <a:t>психолога</a:t>
            </a:r>
            <a:r>
              <a:rPr lang="ru-RU" sz="2100" dirty="0"/>
              <a:t> образовательной организации, самого </a:t>
            </a:r>
            <a:r>
              <a:rPr lang="ru-RU" sz="2100" b="1" dirty="0"/>
              <a:t>ребёнка</a:t>
            </a:r>
            <a:r>
              <a:rPr lang="ru-RU" sz="2100" dirty="0"/>
              <a:t>, в отношении которого было выявлено насилие. </a:t>
            </a:r>
            <a:endParaRPr lang="ru-RU" sz="2100" dirty="0" smtClean="0"/>
          </a:p>
          <a:p>
            <a:pPr marL="0" indent="0" algn="just">
              <a:buNone/>
            </a:pPr>
            <a:r>
              <a:rPr lang="ru-RU" sz="2100" dirty="0" smtClean="0"/>
              <a:t>6</a:t>
            </a:r>
            <a:r>
              <a:rPr lang="ru-RU" sz="2100" dirty="0"/>
              <a:t>. В ходе информирования родителей/законных представителей о выявленном факте представитель образовательной организации (один из перечисленных в п.5) осуществляет </a:t>
            </a:r>
            <a:r>
              <a:rPr lang="ru-RU" sz="2100" i="1" dirty="0"/>
              <a:t>письменную фиксацию </a:t>
            </a:r>
            <a:r>
              <a:rPr lang="ru-RU" sz="2100" dirty="0"/>
              <a:t>рассказа ребёнка о произошедшем в отношении него насилии. По окончании беседы руководитель образовательной организации информирует родителей/законных представителей </a:t>
            </a:r>
            <a:r>
              <a:rPr lang="ru-RU" sz="2100" i="1" dirty="0"/>
              <a:t>о необходимости обратиться в следственные органы </a:t>
            </a:r>
            <a:r>
              <a:rPr lang="ru-RU" sz="2100" dirty="0"/>
              <a:t>с заявлением о преступлении, совершённом в отношении половой неприкосновенности несовершеннолетнего. Данная рекомендация отражается в письменном виде под задокументированным рассказом несовершеннолетнего. Родители/законные представители </a:t>
            </a:r>
            <a:r>
              <a:rPr lang="ru-RU" sz="2100" i="1" dirty="0"/>
              <a:t>заверяют данный документ своей подписью</a:t>
            </a:r>
            <a:r>
              <a:rPr lang="ru-RU" sz="2100" dirty="0"/>
              <a:t>. В случае отказа от подписи, документ и факт отказа заверяется двумя присутствующими работниками образовательной организации. </a:t>
            </a:r>
          </a:p>
        </p:txBody>
      </p:sp>
    </p:spTree>
    <p:extLst>
      <p:ext uri="{BB962C8B-B14F-4D97-AF65-F5344CB8AC3E}">
        <p14:creationId xmlns:p14="http://schemas.microsoft.com/office/powerpoint/2010/main" val="314054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3638" y="365126"/>
            <a:ext cx="9119558" cy="1325563"/>
          </a:xfrm>
        </p:spPr>
        <p:txBody>
          <a:bodyPr>
            <a:normAutofit fontScale="90000"/>
          </a:bodyPr>
          <a:lstStyle/>
          <a:p>
            <a:pPr algn="r"/>
            <a:r>
              <a:rPr lang="ru-RU" sz="3200" b="1" dirty="0">
                <a:solidFill>
                  <a:schemeClr val="accent2">
                    <a:lumMod val="50000"/>
                  </a:schemeClr>
                </a:solidFill>
              </a:rPr>
              <a:t>Порядок действий </a:t>
            </a:r>
            <a:r>
              <a:rPr lang="ru-RU" sz="3200" b="1" dirty="0">
                <a:solidFill>
                  <a:srgbClr val="C00000"/>
                </a:solidFill>
              </a:rPr>
              <a:t>при выявлении случая </a:t>
            </a:r>
            <a:r>
              <a:rPr lang="ru-RU" sz="3200" b="1" dirty="0">
                <a:solidFill>
                  <a:schemeClr val="accent2">
                    <a:lumMod val="50000"/>
                  </a:schemeClr>
                </a:solidFill>
              </a:rPr>
              <a:t>сексуального насилия в отношении несовершеннолетнего:</a:t>
            </a:r>
          </a:p>
        </p:txBody>
      </p:sp>
      <p:sp>
        <p:nvSpPr>
          <p:cNvPr id="3" name="Объект 2"/>
          <p:cNvSpPr>
            <a:spLocks noGrp="1"/>
          </p:cNvSpPr>
          <p:nvPr>
            <p:ph idx="1"/>
          </p:nvPr>
        </p:nvSpPr>
        <p:spPr>
          <a:xfrm>
            <a:off x="1181818" y="1998153"/>
            <a:ext cx="10232366" cy="4730450"/>
          </a:xfrm>
        </p:spPr>
        <p:txBody>
          <a:bodyPr>
            <a:normAutofit fontScale="62500" lnSpcReduction="20000"/>
          </a:bodyPr>
          <a:lstStyle/>
          <a:p>
            <a:pPr algn="just">
              <a:lnSpc>
                <a:spcPct val="120000"/>
              </a:lnSpc>
            </a:pPr>
            <a:r>
              <a:rPr lang="ru-RU" dirty="0"/>
              <a:t>7. </a:t>
            </a:r>
            <a:r>
              <a:rPr lang="ru-RU" sz="2600" dirty="0"/>
              <a:t>В беседе с родителями/законными представителями ребёнка специалисты образовательной организации </a:t>
            </a:r>
            <a:r>
              <a:rPr lang="ru-RU" sz="2600" b="1" dirty="0"/>
              <a:t>информируют их о доступности психологической помощи </a:t>
            </a:r>
            <a:r>
              <a:rPr lang="ru-RU" sz="2600" dirty="0"/>
              <a:t>на базе образовательной организации, в центрах ППМС-помощи, о работе линии Общероссийского детского телефона доверия для детей, подростков и их родителей 8-800-2000-122</a:t>
            </a:r>
            <a:r>
              <a:rPr lang="ru-RU" sz="2600" dirty="0" smtClean="0"/>
              <a:t>.</a:t>
            </a:r>
          </a:p>
          <a:p>
            <a:pPr algn="just">
              <a:lnSpc>
                <a:spcPct val="120000"/>
              </a:lnSpc>
            </a:pPr>
            <a:r>
              <a:rPr lang="ru-RU" sz="2600" dirty="0" smtClean="0"/>
              <a:t>8</a:t>
            </a:r>
            <a:r>
              <a:rPr lang="ru-RU" sz="2600" dirty="0"/>
              <a:t>. После беседы с родителями/законными представителями руководитель образовательной организации </a:t>
            </a:r>
            <a:r>
              <a:rPr lang="ru-RU" sz="2600" b="1" dirty="0"/>
              <a:t>незамедлительно</a:t>
            </a:r>
            <a:r>
              <a:rPr lang="ru-RU" sz="2600" dirty="0"/>
              <a:t> посредством телефонной связи </a:t>
            </a:r>
            <a:r>
              <a:rPr lang="ru-RU" sz="2600" b="1" dirty="0"/>
              <a:t>информирует правоохранительные или следственные органы о получении информации о преступлении</a:t>
            </a:r>
            <a:r>
              <a:rPr lang="ru-RU" sz="2600" dirty="0"/>
              <a:t>, совершённом в отношении половой неприкосновенности несовершеннолетнего. Затем в течение дня направляется </a:t>
            </a:r>
            <a:r>
              <a:rPr lang="ru-RU" sz="2600" b="1" dirty="0"/>
              <a:t>письменная информация </a:t>
            </a:r>
            <a:r>
              <a:rPr lang="ru-RU" sz="2600" dirty="0"/>
              <a:t>о выявленном случае, реализованных мерах, с приложением письменного документа, составленного в ходе встречи с родителями/законными представителями. Копия письма направляется в территориальную КДН и ЗП. </a:t>
            </a:r>
            <a:endParaRPr lang="ru-RU" sz="2600" dirty="0" smtClean="0"/>
          </a:p>
          <a:p>
            <a:pPr algn="just">
              <a:lnSpc>
                <a:spcPct val="120000"/>
              </a:lnSpc>
            </a:pPr>
            <a:r>
              <a:rPr lang="ru-RU" sz="2600" dirty="0" smtClean="0"/>
              <a:t>9</a:t>
            </a:r>
            <a:r>
              <a:rPr lang="ru-RU" sz="2600" dirty="0"/>
              <a:t>. Специалисты образовательной организации </a:t>
            </a:r>
            <a:r>
              <a:rPr lang="ru-RU" sz="2600" b="1" dirty="0"/>
              <a:t>формируют план индивидуального сопровождения </a:t>
            </a:r>
            <a:r>
              <a:rPr lang="ru-RU" sz="2600" dirty="0"/>
              <a:t>несовершеннолетнего, в отношении которого выявлены факты сексуального </a:t>
            </a:r>
            <a:r>
              <a:rPr lang="ru-RU" sz="2600" dirty="0" smtClean="0"/>
              <a:t>насилия</a:t>
            </a:r>
            <a:endParaRPr lang="ru-RU" sz="2600" dirty="0"/>
          </a:p>
        </p:txBody>
      </p:sp>
    </p:spTree>
    <p:extLst>
      <p:ext uri="{BB962C8B-B14F-4D97-AF65-F5344CB8AC3E}">
        <p14:creationId xmlns:p14="http://schemas.microsoft.com/office/powerpoint/2010/main" val="741230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5063" y="339246"/>
            <a:ext cx="9663023" cy="1325563"/>
          </a:xfrm>
        </p:spPr>
        <p:txBody>
          <a:bodyPr>
            <a:noAutofit/>
          </a:bodyPr>
          <a:lstStyle/>
          <a:p>
            <a:pPr algn="r"/>
            <a:r>
              <a:rPr lang="ru-RU" sz="2800" b="1" dirty="0">
                <a:solidFill>
                  <a:schemeClr val="accent2">
                    <a:lumMod val="50000"/>
                  </a:schemeClr>
                </a:solidFill>
              </a:rPr>
              <a:t>Основные направления психологической помощи детям, </a:t>
            </a:r>
            <a:r>
              <a:rPr lang="ru-RU" sz="2800" b="1" dirty="0">
                <a:solidFill>
                  <a:srgbClr val="C00000"/>
                </a:solidFill>
              </a:rPr>
              <a:t>пострадавшим</a:t>
            </a:r>
            <a:r>
              <a:rPr lang="ru-RU" sz="2800" b="1" dirty="0">
                <a:solidFill>
                  <a:schemeClr val="accent2">
                    <a:lumMod val="50000"/>
                  </a:schemeClr>
                </a:solidFill>
              </a:rPr>
              <a:t> от сексуального насилия</a:t>
            </a:r>
          </a:p>
        </p:txBody>
      </p:sp>
      <p:sp>
        <p:nvSpPr>
          <p:cNvPr id="3" name="Объект 2"/>
          <p:cNvSpPr>
            <a:spLocks noGrp="1"/>
          </p:cNvSpPr>
          <p:nvPr>
            <p:ph idx="1"/>
          </p:nvPr>
        </p:nvSpPr>
        <p:spPr>
          <a:xfrm>
            <a:off x="1217762" y="1613140"/>
            <a:ext cx="10515600" cy="5046453"/>
          </a:xfrm>
        </p:spPr>
        <p:txBody>
          <a:bodyPr>
            <a:normAutofit fontScale="85000" lnSpcReduction="10000"/>
          </a:bodyPr>
          <a:lstStyle/>
          <a:p>
            <a:pPr marL="0" indent="0" algn="just">
              <a:lnSpc>
                <a:spcPct val="160000"/>
              </a:lnSpc>
              <a:buNone/>
            </a:pPr>
            <a:r>
              <a:rPr lang="ru-RU" dirty="0" smtClean="0"/>
              <a:t>	Психологическая </a:t>
            </a:r>
            <a:r>
              <a:rPr lang="ru-RU" dirty="0"/>
              <a:t>помощь является наиболее важной составляющей при оказании помощи </a:t>
            </a:r>
            <a:r>
              <a:rPr lang="ru-RU" dirty="0" smtClean="0"/>
              <a:t>	детям</a:t>
            </a:r>
            <a:r>
              <a:rPr lang="ru-RU" dirty="0"/>
              <a:t>, пострадавшим от жестокого обращения. Это связано с тем, что в отличие от соматических последствий жестокости (физических травм, при сексуальном насилии – заболеваний, передающихся половым путем, беременности) </a:t>
            </a:r>
            <a:r>
              <a:rPr lang="ru-RU" b="1" dirty="0"/>
              <a:t>психологические последствия могут длиться достаточно долгое время и определять жизнь человека</a:t>
            </a:r>
            <a:r>
              <a:rPr lang="ru-RU" dirty="0"/>
              <a:t> в семье, взаимоотношения с окружающими людьми, вызывать различные коммуникативные трудности. </a:t>
            </a:r>
            <a:r>
              <a:rPr lang="ru-RU" dirty="0" smtClean="0"/>
              <a:t>	</a:t>
            </a:r>
          </a:p>
          <a:p>
            <a:pPr marL="0" indent="0" algn="just">
              <a:lnSpc>
                <a:spcPct val="160000"/>
              </a:lnSpc>
              <a:buNone/>
            </a:pPr>
            <a:r>
              <a:rPr lang="ru-RU" dirty="0" smtClean="0"/>
              <a:t>	Индивидуальная </a:t>
            </a:r>
            <a:r>
              <a:rPr lang="ru-RU" dirty="0"/>
              <a:t>и групповая </a:t>
            </a:r>
            <a:r>
              <a:rPr lang="ru-RU" dirty="0" err="1"/>
              <a:t>психокоррекционная</a:t>
            </a:r>
            <a:r>
              <a:rPr lang="ru-RU" dirty="0"/>
              <a:t> работа должна строиться с учетом результатов углубленного психологического обследования ребенка, при проведении которого используются методики, позволяющие оценить характер и тяжесть психологических последствий перенесенного насилия. </a:t>
            </a:r>
            <a:endParaRPr lang="ru-RU" dirty="0" smtClean="0"/>
          </a:p>
          <a:p>
            <a:pPr marL="0" indent="0" algn="just">
              <a:lnSpc>
                <a:spcPct val="160000"/>
              </a:lnSpc>
              <a:buNone/>
            </a:pPr>
            <a:r>
              <a:rPr lang="ru-RU" dirty="0"/>
              <a:t>	</a:t>
            </a:r>
            <a:r>
              <a:rPr lang="ru-RU" dirty="0" smtClean="0"/>
              <a:t>Психологическая </a:t>
            </a:r>
            <a:r>
              <a:rPr lang="ru-RU" dirty="0"/>
              <a:t>помощь может оказываться в форме </a:t>
            </a:r>
            <a:r>
              <a:rPr lang="ru-RU" i="1" dirty="0"/>
              <a:t>индивидуальных консультаций, семейного консультирования или групповых форм</a:t>
            </a:r>
            <a:r>
              <a:rPr lang="ru-RU" dirty="0"/>
              <a:t> работы. </a:t>
            </a:r>
          </a:p>
        </p:txBody>
      </p:sp>
    </p:spTree>
    <p:extLst>
      <p:ext uri="{BB962C8B-B14F-4D97-AF65-F5344CB8AC3E}">
        <p14:creationId xmlns:p14="http://schemas.microsoft.com/office/powerpoint/2010/main" val="89772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1766" y="365125"/>
            <a:ext cx="10049774" cy="1325563"/>
          </a:xfrm>
        </p:spPr>
        <p:txBody>
          <a:bodyPr>
            <a:noAutofit/>
          </a:bodyPr>
          <a:lstStyle/>
          <a:p>
            <a:pPr algn="r"/>
            <a:r>
              <a:rPr lang="ru-RU" sz="2800" b="1" dirty="0" smtClean="0">
                <a:solidFill>
                  <a:schemeClr val="accent2">
                    <a:lumMod val="50000"/>
                  </a:schemeClr>
                </a:solidFill>
              </a:rPr>
              <a:t>Основные компоненты </a:t>
            </a:r>
            <a:r>
              <a:rPr lang="ru-RU" sz="2800" b="1" dirty="0">
                <a:solidFill>
                  <a:schemeClr val="accent2">
                    <a:lumMod val="50000"/>
                  </a:schemeClr>
                </a:solidFill>
              </a:rPr>
              <a:t>психологической помощи ребенку, </a:t>
            </a:r>
            <a:r>
              <a:rPr lang="ru-RU" sz="2800" b="1" dirty="0">
                <a:solidFill>
                  <a:srgbClr val="C00000"/>
                </a:solidFill>
              </a:rPr>
              <a:t>переживающему</a:t>
            </a:r>
            <a:r>
              <a:rPr lang="ru-RU" sz="2800" b="1" dirty="0">
                <a:solidFill>
                  <a:schemeClr val="accent2">
                    <a:lumMod val="50000"/>
                  </a:schemeClr>
                </a:solidFill>
              </a:rPr>
              <a:t> последствия </a:t>
            </a:r>
            <a:r>
              <a:rPr lang="ru-RU" sz="2800" b="1" dirty="0" smtClean="0">
                <a:solidFill>
                  <a:schemeClr val="accent2">
                    <a:lumMod val="50000"/>
                  </a:schemeClr>
                </a:solidFill>
              </a:rPr>
              <a:t/>
            </a:r>
            <a:br>
              <a:rPr lang="ru-RU" sz="2800" b="1" dirty="0" smtClean="0">
                <a:solidFill>
                  <a:schemeClr val="accent2">
                    <a:lumMod val="50000"/>
                  </a:schemeClr>
                </a:solidFill>
              </a:rPr>
            </a:br>
            <a:r>
              <a:rPr lang="ru-RU" sz="2800" b="1" dirty="0" smtClean="0">
                <a:solidFill>
                  <a:schemeClr val="accent2">
                    <a:lumMod val="50000"/>
                  </a:schemeClr>
                </a:solidFill>
              </a:rPr>
              <a:t>жестокого </a:t>
            </a:r>
            <a:r>
              <a:rPr lang="ru-RU" sz="2800" b="1" dirty="0">
                <a:solidFill>
                  <a:schemeClr val="accent2">
                    <a:lumMod val="50000"/>
                  </a:schemeClr>
                </a:solidFill>
              </a:rPr>
              <a:t>обращения:</a:t>
            </a:r>
          </a:p>
        </p:txBody>
      </p:sp>
      <p:sp>
        <p:nvSpPr>
          <p:cNvPr id="3" name="Объект 2"/>
          <p:cNvSpPr>
            <a:spLocks noGrp="1"/>
          </p:cNvSpPr>
          <p:nvPr>
            <p:ph idx="1"/>
          </p:nvPr>
        </p:nvSpPr>
        <p:spPr>
          <a:xfrm>
            <a:off x="897147" y="1785668"/>
            <a:ext cx="10749951" cy="4899804"/>
          </a:xfrm>
        </p:spPr>
        <p:txBody>
          <a:bodyPr>
            <a:noAutofit/>
          </a:bodyPr>
          <a:lstStyle/>
          <a:p>
            <a:pPr marL="971550" lvl="1" indent="-514350" algn="just">
              <a:lnSpc>
                <a:spcPct val="150000"/>
              </a:lnSpc>
              <a:buNone/>
            </a:pPr>
            <a:r>
              <a:rPr lang="ru-RU" sz="2000" dirty="0" smtClean="0"/>
              <a:t>	</a:t>
            </a:r>
            <a:r>
              <a:rPr lang="ru-RU" sz="1800" dirty="0" smtClean="0"/>
              <a:t>1. Работа </a:t>
            </a:r>
            <a:r>
              <a:rPr lang="ru-RU" sz="1800" dirty="0"/>
              <a:t>с пострадавшим ребенком по преодолению страха, отвращения, ненависти и других переживаний. </a:t>
            </a:r>
            <a:r>
              <a:rPr lang="ru-RU" sz="1800" dirty="0" smtClean="0"/>
              <a:t>Часто </a:t>
            </a:r>
            <a:r>
              <a:rPr lang="ru-RU" sz="1800" dirty="0"/>
              <a:t>для ребенка жестокое обращение с ним является настолько травмирующим, что он не в состоянии выразить свои чувства словами. Поэтому в диагностике и реабилитации важно применять элементы игры и </a:t>
            </a:r>
            <a:r>
              <a:rPr lang="ru-RU" sz="1800" dirty="0" smtClean="0"/>
              <a:t>творчества. </a:t>
            </a:r>
          </a:p>
          <a:p>
            <a:pPr marL="514350" indent="-514350" algn="just">
              <a:lnSpc>
                <a:spcPct val="150000"/>
              </a:lnSpc>
              <a:buNone/>
            </a:pPr>
            <a:r>
              <a:rPr lang="ru-RU" dirty="0" smtClean="0"/>
              <a:t>	2.  </a:t>
            </a:r>
            <a:r>
              <a:rPr lang="ru-RU" dirty="0"/>
              <a:t>Психологическая работа с ребенком, не привязанная непосредственно к переживаемому событию жестокого обращения, связанная с его отношением к себе, другим людям, собственному будущему, получением позитивного опыта безопасного взаимодействия со взрослыми, часто противоположного тому, который он получает в семье, навыков в разрешении трудных ситуаций, в первую очередь ситуаций домашнего насилия и т. п.</a:t>
            </a:r>
          </a:p>
        </p:txBody>
      </p:sp>
    </p:spTree>
    <p:extLst>
      <p:ext uri="{BB962C8B-B14F-4D97-AF65-F5344CB8AC3E}">
        <p14:creationId xmlns:p14="http://schemas.microsoft.com/office/powerpoint/2010/main" val="3675453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5227" y="494521"/>
            <a:ext cx="9291320" cy="1325563"/>
          </a:xfrm>
        </p:spPr>
        <p:txBody>
          <a:bodyPr>
            <a:noAutofit/>
          </a:bodyPr>
          <a:lstStyle/>
          <a:p>
            <a:pPr algn="r"/>
            <a:r>
              <a:rPr lang="ru-RU" sz="2800" b="1" dirty="0" smtClean="0">
                <a:solidFill>
                  <a:schemeClr val="accent2">
                    <a:lumMod val="50000"/>
                  </a:schemeClr>
                </a:solidFill>
              </a:rPr>
              <a:t>Основные компоненты психологической помощи ребенку, </a:t>
            </a:r>
            <a:r>
              <a:rPr lang="ru-RU" sz="2800" b="1" dirty="0" smtClean="0">
                <a:solidFill>
                  <a:srgbClr val="C00000"/>
                </a:solidFill>
              </a:rPr>
              <a:t>переживающему</a:t>
            </a:r>
            <a:r>
              <a:rPr lang="ru-RU" sz="2800" b="1" dirty="0" smtClean="0">
                <a:solidFill>
                  <a:schemeClr val="accent2">
                    <a:lumMod val="50000"/>
                  </a:schemeClr>
                </a:solidFill>
              </a:rPr>
              <a:t> последствия жестокого обращения:</a:t>
            </a:r>
            <a:endParaRPr lang="ru-RU" sz="2800" dirty="0">
              <a:solidFill>
                <a:schemeClr val="accent2">
                  <a:lumMod val="50000"/>
                </a:schemeClr>
              </a:solidFill>
            </a:endParaRPr>
          </a:p>
        </p:txBody>
      </p:sp>
      <p:sp>
        <p:nvSpPr>
          <p:cNvPr id="3" name="Объект 2"/>
          <p:cNvSpPr>
            <a:spLocks noGrp="1"/>
          </p:cNvSpPr>
          <p:nvPr>
            <p:ph idx="1"/>
          </p:nvPr>
        </p:nvSpPr>
        <p:spPr>
          <a:xfrm>
            <a:off x="1828800" y="2127549"/>
            <a:ext cx="9506309" cy="4601054"/>
          </a:xfrm>
        </p:spPr>
        <p:txBody>
          <a:bodyPr>
            <a:normAutofit/>
          </a:bodyPr>
          <a:lstStyle/>
          <a:p>
            <a:pPr marL="0" indent="0" algn="just">
              <a:lnSpc>
                <a:spcPct val="150000"/>
              </a:lnSpc>
              <a:buNone/>
            </a:pPr>
            <a:r>
              <a:rPr lang="ru-RU" dirty="0" smtClean="0"/>
              <a:t>	3</a:t>
            </a:r>
            <a:r>
              <a:rPr lang="ru-RU" dirty="0"/>
              <a:t>. Работа с ближайшим социальным окружением ребенка (в первую очередь, родителями) по развитию навыков ненасильственного воспитания, эмоциональной поддержке и </a:t>
            </a:r>
            <a:r>
              <a:rPr lang="ru-RU" dirty="0" err="1"/>
              <a:t>эмпатии</a:t>
            </a:r>
            <a:r>
              <a:rPr lang="ru-RU" dirty="0"/>
              <a:t>. </a:t>
            </a:r>
            <a:endParaRPr lang="ru-RU" dirty="0" smtClean="0"/>
          </a:p>
          <a:p>
            <a:pPr marL="0" indent="0" algn="just">
              <a:lnSpc>
                <a:spcPct val="150000"/>
              </a:lnSpc>
              <a:buNone/>
            </a:pPr>
            <a:r>
              <a:rPr lang="ru-RU" dirty="0" smtClean="0"/>
              <a:t>	4. </a:t>
            </a:r>
            <a:r>
              <a:rPr lang="ru-RU" dirty="0"/>
              <a:t>Сложности, которые имеются у родителей в отношениях с детьми, супругами и партнерами, как правило, связаны с серьезными психологическими проблемами, часто уходящими корнями в собственное детство родителей. Большей частью эти проблемы не осознаются, и на первый план выдвигаются материальные или ситуационные проблемы.</a:t>
            </a:r>
          </a:p>
        </p:txBody>
      </p:sp>
    </p:spTree>
    <p:extLst>
      <p:ext uri="{BB962C8B-B14F-4D97-AF65-F5344CB8AC3E}">
        <p14:creationId xmlns:p14="http://schemas.microsoft.com/office/powerpoint/2010/main" val="4223457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2480" y="434137"/>
            <a:ext cx="9291320" cy="1325563"/>
          </a:xfrm>
        </p:spPr>
        <p:txBody>
          <a:bodyPr>
            <a:noAutofit/>
          </a:bodyPr>
          <a:lstStyle/>
          <a:p>
            <a:pPr algn="r"/>
            <a:r>
              <a:rPr lang="ru-RU" sz="2800" b="1" dirty="0">
                <a:solidFill>
                  <a:schemeClr val="accent2">
                    <a:lumMod val="50000"/>
                  </a:schemeClr>
                </a:solidFill>
              </a:rPr>
              <a:t>Работа с родителями должна строиться в зависимости </a:t>
            </a:r>
            <a:r>
              <a:rPr lang="ru-RU" sz="2800" b="1" dirty="0">
                <a:solidFill>
                  <a:srgbClr val="C00000"/>
                </a:solidFill>
              </a:rPr>
              <a:t>от роли</a:t>
            </a:r>
            <a:r>
              <a:rPr lang="ru-RU" sz="2800" b="1" dirty="0">
                <a:solidFill>
                  <a:schemeClr val="accent2">
                    <a:lumMod val="50000"/>
                  </a:schemeClr>
                </a:solidFill>
              </a:rPr>
              <a:t>, которую каждый из них играл при совершении насилия над ребенком:</a:t>
            </a:r>
          </a:p>
        </p:txBody>
      </p:sp>
      <p:sp>
        <p:nvSpPr>
          <p:cNvPr id="3" name="Объект 2"/>
          <p:cNvSpPr>
            <a:spLocks noGrp="1"/>
          </p:cNvSpPr>
          <p:nvPr>
            <p:ph idx="1"/>
          </p:nvPr>
        </p:nvSpPr>
        <p:spPr>
          <a:xfrm>
            <a:off x="1768414" y="2147977"/>
            <a:ext cx="10084279" cy="4184261"/>
          </a:xfrm>
        </p:spPr>
        <p:txBody>
          <a:bodyPr>
            <a:normAutofit/>
          </a:bodyPr>
          <a:lstStyle/>
          <a:p>
            <a:pPr marL="0" indent="0">
              <a:buNone/>
            </a:pPr>
            <a:r>
              <a:rPr lang="ru-RU" sz="2000" b="1" dirty="0"/>
              <a:t>− невиновный родитель </a:t>
            </a:r>
            <a:r>
              <a:rPr lang="ru-RU" sz="2000" dirty="0"/>
              <a:t>– не участвовал прямо в насилии, не знал о насилии; </a:t>
            </a:r>
          </a:p>
          <a:p>
            <a:pPr marL="0" indent="0">
              <a:buNone/>
            </a:pPr>
            <a:r>
              <a:rPr lang="ru-RU" sz="2000" dirty="0" smtClean="0"/>
              <a:t> </a:t>
            </a:r>
            <a:r>
              <a:rPr lang="ru-RU" sz="2000" dirty="0"/>
              <a:t>− </a:t>
            </a:r>
            <a:r>
              <a:rPr lang="ru-RU" sz="2000" b="1" dirty="0"/>
              <a:t>неспособный защитить </a:t>
            </a:r>
            <a:r>
              <a:rPr lang="ru-RU" sz="2000" dirty="0"/>
              <a:t>– знал или мог предвидеть, что ребенок подвергается жестокому обращению, но оказался неспособным проявить заботу о безопасности ребенка; </a:t>
            </a:r>
            <a:endParaRPr lang="ru-RU" sz="2000" dirty="0" smtClean="0"/>
          </a:p>
          <a:p>
            <a:pPr marL="0" indent="0">
              <a:buNone/>
            </a:pPr>
            <a:r>
              <a:rPr lang="ru-RU" sz="2000" dirty="0" smtClean="0"/>
              <a:t>− </a:t>
            </a:r>
            <a:r>
              <a:rPr lang="ru-RU" sz="2000" b="1" dirty="0"/>
              <a:t>виновный родитель </a:t>
            </a:r>
            <a:r>
              <a:rPr lang="ru-RU" sz="2000" b="1" dirty="0" smtClean="0"/>
              <a:t>- </a:t>
            </a:r>
            <a:r>
              <a:rPr lang="ru-RU" sz="2000" dirty="0" smtClean="0"/>
              <a:t> </a:t>
            </a:r>
            <a:r>
              <a:rPr lang="ru-RU" sz="2000" dirty="0"/>
              <a:t>жестоко обращался с ребенком. </a:t>
            </a:r>
            <a:endParaRPr lang="ru-RU" sz="2000" dirty="0" smtClean="0"/>
          </a:p>
          <a:p>
            <a:pPr marL="0" indent="0">
              <a:buNone/>
            </a:pPr>
            <a:r>
              <a:rPr lang="ru-RU" sz="2000" b="1" dirty="0" smtClean="0">
                <a:solidFill>
                  <a:srgbClr val="C00000"/>
                </a:solidFill>
              </a:rPr>
              <a:t>Задачи </a:t>
            </a:r>
            <a:r>
              <a:rPr lang="ru-RU" sz="2000" b="1" dirty="0">
                <a:solidFill>
                  <a:srgbClr val="C00000"/>
                </a:solidFill>
              </a:rPr>
              <a:t>работы с невиновным родителем</a:t>
            </a:r>
            <a:r>
              <a:rPr lang="ru-RU" sz="2000" dirty="0"/>
              <a:t>: </a:t>
            </a:r>
            <a:endParaRPr lang="ru-RU" sz="2000" dirty="0" smtClean="0"/>
          </a:p>
          <a:p>
            <a:pPr marL="0" indent="0">
              <a:buNone/>
            </a:pPr>
            <a:r>
              <a:rPr lang="ru-RU" sz="2000" dirty="0" smtClean="0"/>
              <a:t>− </a:t>
            </a:r>
            <a:r>
              <a:rPr lang="ru-RU" sz="2000" dirty="0"/>
              <a:t>предоставить возможность эмоционально отреагировать на произошедшее; </a:t>
            </a:r>
            <a:endParaRPr lang="ru-RU" sz="2000" dirty="0" smtClean="0"/>
          </a:p>
          <a:p>
            <a:pPr marL="0" indent="0">
              <a:buNone/>
            </a:pPr>
            <a:r>
              <a:rPr lang="ru-RU" sz="2000" dirty="0" smtClean="0"/>
              <a:t>− </a:t>
            </a:r>
            <a:r>
              <a:rPr lang="ru-RU" sz="2000" dirty="0"/>
              <a:t>мобилизовать внутренние ресурсы для дальнейшей помощи себе </a:t>
            </a:r>
            <a:r>
              <a:rPr lang="ru-RU" sz="2000" dirty="0" smtClean="0"/>
              <a:t>и ребенку.</a:t>
            </a:r>
            <a:endParaRPr lang="ru-RU" sz="2000" dirty="0"/>
          </a:p>
        </p:txBody>
      </p:sp>
    </p:spTree>
    <p:extLst>
      <p:ext uri="{BB962C8B-B14F-4D97-AF65-F5344CB8AC3E}">
        <p14:creationId xmlns:p14="http://schemas.microsoft.com/office/powerpoint/2010/main" val="4097002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54716"/>
          </a:xfrm>
        </p:spPr>
        <p:txBody>
          <a:bodyPr/>
          <a:lstStyle/>
          <a:p>
            <a:pPr algn="r"/>
            <a:r>
              <a:rPr lang="ru-RU" b="1" dirty="0" smtClean="0">
                <a:solidFill>
                  <a:srgbClr val="FF0000"/>
                </a:solidFill>
              </a:rPr>
              <a:t>Телефоны помощи</a:t>
            </a:r>
            <a:endParaRPr lang="ru-RU" b="1" dirty="0">
              <a:solidFill>
                <a:srgbClr val="FF0000"/>
              </a:solidFill>
            </a:endParaRPr>
          </a:p>
        </p:txBody>
      </p:sp>
      <p:sp>
        <p:nvSpPr>
          <p:cNvPr id="3" name="Объект 2"/>
          <p:cNvSpPr>
            <a:spLocks noGrp="1"/>
          </p:cNvSpPr>
          <p:nvPr>
            <p:ph idx="1"/>
          </p:nvPr>
        </p:nvSpPr>
        <p:spPr>
          <a:xfrm>
            <a:off x="1716657" y="1604513"/>
            <a:ext cx="9809671" cy="4710472"/>
          </a:xfrm>
        </p:spPr>
        <p:txBody>
          <a:bodyPr>
            <a:normAutofit/>
          </a:bodyPr>
          <a:lstStyle/>
          <a:p>
            <a:r>
              <a:rPr lang="ru-RU" b="1" dirty="0">
                <a:solidFill>
                  <a:srgbClr val="00B050"/>
                </a:solidFill>
              </a:rPr>
              <a:t>8 800 2000 122 </a:t>
            </a:r>
            <a:r>
              <a:rPr lang="ru-RU" b="1" dirty="0" smtClean="0">
                <a:solidFill>
                  <a:srgbClr val="00B050"/>
                </a:solidFill>
              </a:rPr>
              <a:t> </a:t>
            </a:r>
            <a:r>
              <a:rPr lang="ru-RU" dirty="0" smtClean="0"/>
              <a:t>Детский Телефон Доверия (круглосуточно, бесплатно)</a:t>
            </a:r>
            <a:endParaRPr lang="ru-RU" dirty="0"/>
          </a:p>
          <a:p>
            <a:r>
              <a:rPr lang="ru-RU" dirty="0">
                <a:solidFill>
                  <a:srgbClr val="00B050"/>
                </a:solidFill>
              </a:rPr>
              <a:t>+7 </a:t>
            </a:r>
            <a:r>
              <a:rPr lang="ru-RU" b="1" dirty="0">
                <a:solidFill>
                  <a:srgbClr val="00B050"/>
                </a:solidFill>
              </a:rPr>
              <a:t>(4832) 64 88 71 </a:t>
            </a:r>
            <a:r>
              <a:rPr lang="ru-RU" b="1" dirty="0" smtClean="0">
                <a:solidFill>
                  <a:srgbClr val="00B050"/>
                </a:solidFill>
              </a:rPr>
              <a:t> </a:t>
            </a:r>
            <a:r>
              <a:rPr lang="ru-RU" b="1" dirty="0" smtClean="0"/>
              <a:t>- </a:t>
            </a:r>
            <a:r>
              <a:rPr lang="ru-RU" dirty="0" smtClean="0"/>
              <a:t>ГАУ </a:t>
            </a:r>
            <a:r>
              <a:rPr lang="ru-RU" dirty="0"/>
              <a:t>«Центр психолого-педагогической, медицинской и социальной помощи» Брянской области</a:t>
            </a:r>
          </a:p>
          <a:p>
            <a:r>
              <a:rPr lang="ru-RU" dirty="0">
                <a:solidFill>
                  <a:srgbClr val="00B050"/>
                </a:solidFill>
              </a:rPr>
              <a:t>+7 </a:t>
            </a:r>
            <a:r>
              <a:rPr lang="ru-RU" b="1" dirty="0">
                <a:solidFill>
                  <a:srgbClr val="00B050"/>
                </a:solidFill>
              </a:rPr>
              <a:t>(4832) 64 57 26 </a:t>
            </a:r>
            <a:r>
              <a:rPr lang="ru-RU" dirty="0" smtClean="0"/>
              <a:t>- МБУ </a:t>
            </a:r>
            <a:r>
              <a:rPr lang="ru-RU" dirty="0"/>
              <a:t>Центр «Ладья» </a:t>
            </a:r>
          </a:p>
          <a:p>
            <a:r>
              <a:rPr lang="ru-RU" dirty="0">
                <a:solidFill>
                  <a:srgbClr val="00B050"/>
                </a:solidFill>
              </a:rPr>
              <a:t>+7 </a:t>
            </a:r>
            <a:r>
              <a:rPr lang="ru-RU" b="1" dirty="0">
                <a:solidFill>
                  <a:srgbClr val="00B050"/>
                </a:solidFill>
              </a:rPr>
              <a:t>(4832) 74 27 32 </a:t>
            </a:r>
            <a:r>
              <a:rPr lang="ru-RU" dirty="0" smtClean="0"/>
              <a:t>- Уполномоченный </a:t>
            </a:r>
            <a:r>
              <a:rPr lang="ru-RU" dirty="0"/>
              <a:t>по правам ребенка в Брянской области</a:t>
            </a:r>
          </a:p>
          <a:p>
            <a:r>
              <a:rPr lang="ru-RU" dirty="0">
                <a:solidFill>
                  <a:srgbClr val="00B050"/>
                </a:solidFill>
              </a:rPr>
              <a:t>7 </a:t>
            </a:r>
            <a:r>
              <a:rPr lang="ru-RU" b="1" dirty="0">
                <a:solidFill>
                  <a:srgbClr val="00B050"/>
                </a:solidFill>
              </a:rPr>
              <a:t>(4832) 64 88 71 </a:t>
            </a:r>
            <a:r>
              <a:rPr lang="ru-RU" b="1" dirty="0" smtClean="0"/>
              <a:t>- </a:t>
            </a:r>
            <a:r>
              <a:rPr lang="ru-RU" dirty="0" smtClean="0"/>
              <a:t>Консультационная </a:t>
            </a:r>
            <a:r>
              <a:rPr lang="ru-RU" dirty="0"/>
              <a:t>служба помощи родителям (законным представителям) Брянской области «Компетентный родитель»</a:t>
            </a:r>
          </a:p>
          <a:p>
            <a:r>
              <a:rPr lang="ru-RU" b="1" dirty="0">
                <a:solidFill>
                  <a:srgbClr val="00B050"/>
                </a:solidFill>
              </a:rPr>
              <a:t>8 800 333 44 34 </a:t>
            </a:r>
            <a:r>
              <a:rPr lang="ru-RU" dirty="0" smtClean="0"/>
              <a:t>- Телефон </a:t>
            </a:r>
            <a:r>
              <a:rPr lang="ru-RU" dirty="0"/>
              <a:t>Доверия </a:t>
            </a:r>
            <a:r>
              <a:rPr lang="ru-RU" dirty="0" smtClean="0"/>
              <a:t>(круглосуточная психологическая помощь)</a:t>
            </a:r>
            <a:endParaRPr lang="ru-RU" dirty="0"/>
          </a:p>
          <a:p>
            <a:r>
              <a:rPr lang="ru-RU" dirty="0">
                <a:solidFill>
                  <a:srgbClr val="00B050"/>
                </a:solidFill>
              </a:rPr>
              <a:t>+7 </a:t>
            </a:r>
            <a:r>
              <a:rPr lang="ru-RU" b="1" dirty="0">
                <a:solidFill>
                  <a:srgbClr val="00B050"/>
                </a:solidFill>
              </a:rPr>
              <a:t>(4832) 65 42 00 </a:t>
            </a:r>
            <a:r>
              <a:rPr lang="ru-RU" dirty="0" smtClean="0"/>
              <a:t>- Прокуратура </a:t>
            </a:r>
            <a:r>
              <a:rPr lang="ru-RU" dirty="0"/>
              <a:t>Брянской области</a:t>
            </a:r>
          </a:p>
          <a:p>
            <a:r>
              <a:rPr lang="ru-RU" dirty="0">
                <a:solidFill>
                  <a:srgbClr val="00B050"/>
                </a:solidFill>
              </a:rPr>
              <a:t>8 (</a:t>
            </a:r>
            <a:r>
              <a:rPr lang="ru-RU" b="1" dirty="0">
                <a:solidFill>
                  <a:srgbClr val="00B050"/>
                </a:solidFill>
              </a:rPr>
              <a:t>495) 694 92 29 </a:t>
            </a:r>
            <a:r>
              <a:rPr lang="ru-RU" dirty="0" smtClean="0"/>
              <a:t>- единый </a:t>
            </a:r>
            <a:r>
              <a:rPr lang="ru-RU" dirty="0"/>
              <a:t>телефон доверия МВД России</a:t>
            </a:r>
          </a:p>
          <a:p>
            <a:r>
              <a:rPr lang="ru-RU" dirty="0">
                <a:solidFill>
                  <a:srgbClr val="00B050"/>
                </a:solidFill>
              </a:rPr>
              <a:t>+ 7 (</a:t>
            </a:r>
            <a:r>
              <a:rPr lang="ru-RU" b="1" dirty="0">
                <a:solidFill>
                  <a:srgbClr val="00B050"/>
                </a:solidFill>
              </a:rPr>
              <a:t>495) 989 50 50 </a:t>
            </a:r>
            <a:r>
              <a:rPr lang="ru-RU" b="1" dirty="0" smtClean="0"/>
              <a:t>- </a:t>
            </a:r>
            <a:r>
              <a:rPr lang="ru-RU" dirty="0" smtClean="0"/>
              <a:t>экстренная </a:t>
            </a:r>
            <a:r>
              <a:rPr lang="ru-RU" dirty="0"/>
              <a:t>психологическая служба МЧС по России</a:t>
            </a:r>
          </a:p>
          <a:p>
            <a:endParaRPr lang="ru-RU" dirty="0"/>
          </a:p>
          <a:p>
            <a:endParaRPr lang="ru-RU" dirty="0"/>
          </a:p>
        </p:txBody>
      </p:sp>
    </p:spTree>
    <p:extLst>
      <p:ext uri="{BB962C8B-B14F-4D97-AF65-F5344CB8AC3E}">
        <p14:creationId xmlns:p14="http://schemas.microsoft.com/office/powerpoint/2010/main" val="3399671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Выявление признаков сексуального насилия </a:t>
            </a:r>
            <a:endParaRPr lang="ru-RU" dirty="0"/>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	Главная проблема связана с неопределенностью границ самого явления сексуального насилия. Дети. Либо не способны осознать характер действий или возможного развития этих действий, совершаемых с ними, либо не склонны обращаться за помощью, даже когда понимают, что стали жертвой насилия. </a:t>
            </a:r>
          </a:p>
          <a:p>
            <a:pPr marL="0" indent="0">
              <a:buNone/>
            </a:pPr>
            <a:r>
              <a:rPr lang="ru-RU" dirty="0" smtClean="0"/>
              <a:t>	К таким обстоятельствам можно отнести:</a:t>
            </a:r>
          </a:p>
          <a:p>
            <a:pPr>
              <a:buFont typeface="Wingdings" panose="05000000000000000000" pitchFamily="2" charset="2"/>
              <a:buChar char="Ø"/>
            </a:pPr>
            <a:r>
              <a:rPr lang="ru-RU" dirty="0" smtClean="0"/>
              <a:t>Внутрисемейное насилие – сексуальные посягательства происходят на фоне эмоциональной или иной зависимости ребенка, что снижает его критику к происходящему. В похожей ситуации оказываются и дети, когда насилие происходит со стороны знакомого круга людей: друзей семьи, соседей, родственников, репетиторов, медицинских работников и т.д. Ребенок им доверяет и не воспринимает их как возможный источник опасности.</a:t>
            </a:r>
          </a:p>
          <a:p>
            <a:pPr>
              <a:buFont typeface="Wingdings" panose="05000000000000000000" pitchFamily="2" charset="2"/>
              <a:buChar char="Ø"/>
            </a:pPr>
            <a:r>
              <a:rPr lang="ru-RU" dirty="0"/>
              <a:t>Признанию ребенка факта насилия со стороны сверстников, в число которых могут входить одноклассники, товарищи по кружкам и секциям, романтические партнеры, мешает страх потерять статус в глазах сверстниках или расположение романтического партнера.</a:t>
            </a:r>
          </a:p>
          <a:p>
            <a:pPr marL="0" indent="0">
              <a:buNone/>
            </a:pPr>
            <a:endParaRPr lang="ru-RU" dirty="0"/>
          </a:p>
          <a:p>
            <a:pPr>
              <a:buFont typeface="Wingdings" panose="05000000000000000000" pitchFamily="2" charset="2"/>
              <a:buChar char="Ø"/>
            </a:pPr>
            <a:endParaRPr lang="ru-RU" dirty="0" smtClean="0"/>
          </a:p>
          <a:p>
            <a:pPr>
              <a:buFont typeface="Wingdings" panose="05000000000000000000" pitchFamily="2" charset="2"/>
              <a:buChar char="Ø"/>
            </a:pPr>
            <a:endParaRPr lang="ru-RU" dirty="0" smtClean="0"/>
          </a:p>
          <a:p>
            <a:pPr marL="0" indent="0">
              <a:buNone/>
            </a:pPr>
            <a:endParaRPr lang="ru-RU" dirty="0"/>
          </a:p>
        </p:txBody>
      </p:sp>
    </p:spTree>
    <p:extLst>
      <p:ext uri="{BB962C8B-B14F-4D97-AF65-F5344CB8AC3E}">
        <p14:creationId xmlns:p14="http://schemas.microsoft.com/office/powerpoint/2010/main" val="40478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424" y="804749"/>
            <a:ext cx="9855200" cy="5724644"/>
          </a:xfrm>
          <a:prstGeom prst="rect">
            <a:avLst/>
          </a:prstGeom>
          <a:noFill/>
        </p:spPr>
        <p:txBody>
          <a:bodyPr wrap="square" rtlCol="0">
            <a:spAutoFit/>
          </a:bodyPr>
          <a:lstStyle/>
          <a:p>
            <a:r>
              <a:rPr lang="ru-RU" dirty="0" smtClean="0"/>
              <a:t>	</a:t>
            </a:r>
            <a:r>
              <a:rPr lang="ru-RU" sz="2000" b="1" dirty="0" smtClean="0">
                <a:solidFill>
                  <a:schemeClr val="accent6">
                    <a:lumMod val="50000"/>
                  </a:schemeClr>
                </a:solidFill>
              </a:rPr>
              <a:t>Сексуальное насилие или развращение </a:t>
            </a:r>
            <a:r>
              <a:rPr lang="ru-RU" sz="2000" dirty="0" smtClean="0">
                <a:solidFill>
                  <a:schemeClr val="accent6">
                    <a:lumMod val="50000"/>
                  </a:schemeClr>
                </a:solidFill>
              </a:rPr>
              <a:t>— </a:t>
            </a:r>
            <a:r>
              <a:rPr lang="ru-RU" sz="2000" b="1" dirty="0" smtClean="0">
                <a:solidFill>
                  <a:schemeClr val="accent6">
                    <a:lumMod val="50000"/>
                  </a:schemeClr>
                </a:solidFill>
              </a:rPr>
              <a:t>вовлечение ребенка с его согласия или без такового в сексуальные действия со взрослыми с целью получения последними сексуального удовлетворения или выгоды. </a:t>
            </a:r>
          </a:p>
          <a:p>
            <a:endParaRPr lang="ru-RU" dirty="0" smtClean="0"/>
          </a:p>
          <a:p>
            <a:r>
              <a:rPr lang="ru-RU" dirty="0" smtClean="0"/>
              <a:t>К данному виду насилия относятся: </a:t>
            </a:r>
          </a:p>
          <a:p>
            <a:r>
              <a:rPr lang="ru-RU" dirty="0" smtClean="0"/>
              <a:t>— половой акт с ребенком, совершенный вагинальным, анальным, оральным способом;</a:t>
            </a:r>
          </a:p>
          <a:p>
            <a:r>
              <a:rPr lang="ru-RU" dirty="0" smtClean="0"/>
              <a:t> — мануальный, оральный, генитальный или любой другой телесный контакт с половыми органами ребенка, а также ласки эрогенных зон;</a:t>
            </a:r>
          </a:p>
          <a:p>
            <a:r>
              <a:rPr lang="ru-RU" dirty="0" smtClean="0"/>
              <a:t> — введение предметов во влагалище или анус;</a:t>
            </a:r>
          </a:p>
          <a:p>
            <a:r>
              <a:rPr lang="ru-RU" dirty="0" smtClean="0"/>
              <a:t> — сексуальная эксплуатация ребенка для порнографических целей или вовлечение в проституцию;</a:t>
            </a:r>
          </a:p>
          <a:p>
            <a:r>
              <a:rPr lang="ru-RU" dirty="0" smtClean="0"/>
              <a:t> — мастурбация обоюдная, со стороны ребенка или взрослого; </a:t>
            </a:r>
          </a:p>
          <a:p>
            <a:r>
              <a:rPr lang="ru-RU" dirty="0" smtClean="0"/>
              <a:t>— демонстрация эротических или порнографических материалов с целью сексуальной стимуляции ребенка;</a:t>
            </a:r>
          </a:p>
          <a:p>
            <a:r>
              <a:rPr lang="ru-RU" dirty="0" smtClean="0"/>
              <a:t> — совершение полового акта в присутствии ребенка; </a:t>
            </a:r>
          </a:p>
          <a:p>
            <a:r>
              <a:rPr lang="ru-RU" dirty="0" smtClean="0"/>
              <a:t>— демонстрация обнаженных гениталий, груди или ягодиц ребенку (эксгибиционизм); </a:t>
            </a:r>
          </a:p>
          <a:p>
            <a:r>
              <a:rPr lang="ru-RU" dirty="0" smtClean="0"/>
              <a:t>— подглядывание за ребенком во время совершения им интимных процедур (</a:t>
            </a:r>
            <a:r>
              <a:rPr lang="ru-RU" dirty="0" err="1" smtClean="0"/>
              <a:t>вуайеризм</a:t>
            </a:r>
            <a:r>
              <a:rPr lang="ru-RU" dirty="0" smtClean="0"/>
              <a:t>), а также принуждение ребенка к раздеванию.</a:t>
            </a:r>
            <a:endParaRPr lang="ru-RU" dirty="0"/>
          </a:p>
        </p:txBody>
      </p:sp>
    </p:spTree>
    <p:extLst>
      <p:ext uri="{BB962C8B-B14F-4D97-AF65-F5344CB8AC3E}">
        <p14:creationId xmlns:p14="http://schemas.microsoft.com/office/powerpoint/2010/main" val="2099197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1286774" y="652433"/>
            <a:ext cx="10515600" cy="4351338"/>
          </a:xfrm>
        </p:spPr>
        <p:txBody>
          <a:bodyPr>
            <a:normAutofit fontScale="85000" lnSpcReduction="20000"/>
          </a:bodyPr>
          <a:lstStyle/>
          <a:p>
            <a:pPr marL="0" indent="0">
              <a:buNone/>
            </a:pPr>
            <a:r>
              <a:rPr lang="ru-RU" sz="2400" dirty="0" smtClean="0"/>
              <a:t>	</a:t>
            </a:r>
          </a:p>
          <a:p>
            <a:pPr marL="0" indent="0">
              <a:buNone/>
            </a:pPr>
            <a:r>
              <a:rPr lang="ru-RU" sz="2400" dirty="0" smtClean="0"/>
              <a:t>	</a:t>
            </a:r>
          </a:p>
          <a:p>
            <a:pPr marL="0" indent="0">
              <a:buNone/>
            </a:pPr>
            <a:r>
              <a:rPr lang="ru-RU" sz="2400" b="1" dirty="0" smtClean="0"/>
              <a:t>	</a:t>
            </a:r>
            <a:r>
              <a:rPr lang="ru-RU" sz="2800" b="1" dirty="0" smtClean="0">
                <a:solidFill>
                  <a:schemeClr val="accent5">
                    <a:lumMod val="50000"/>
                  </a:schemeClr>
                </a:solidFill>
              </a:rPr>
              <a:t>Согласие ребенка на сексуальный контакт не дает 	оснований считать его ненасильственным</a:t>
            </a:r>
            <a:r>
              <a:rPr lang="ru-RU" sz="2600" dirty="0" smtClean="0"/>
              <a:t>, </a:t>
            </a:r>
          </a:p>
          <a:p>
            <a:pPr marL="0" indent="0" algn="r">
              <a:buNone/>
            </a:pPr>
            <a:r>
              <a:rPr lang="ru-RU" sz="2600" dirty="0" smtClean="0"/>
              <a:t>поскольку ребенок:</a:t>
            </a:r>
          </a:p>
          <a:p>
            <a:pPr marL="0" indent="0">
              <a:buNone/>
            </a:pPr>
            <a:endParaRPr lang="ru-RU" sz="2600" dirty="0" smtClean="0"/>
          </a:p>
          <a:p>
            <a:pPr marL="0" indent="0">
              <a:buNone/>
            </a:pPr>
            <a:r>
              <a:rPr lang="ru-RU" sz="2600" dirty="0" smtClean="0"/>
              <a:t> 			— не обладает свободой воли, находясь в зависимости от 				взрослого;</a:t>
            </a:r>
          </a:p>
          <a:p>
            <a:pPr marL="0" indent="0">
              <a:buNone/>
            </a:pPr>
            <a:r>
              <a:rPr lang="ru-RU" sz="2600" dirty="0" smtClean="0"/>
              <a:t> 			— может не осознавать значение сексуальных действий в силу  			функциональной незрелости; </a:t>
            </a:r>
          </a:p>
          <a:p>
            <a:pPr marL="0" indent="0">
              <a:buNone/>
            </a:pPr>
            <a:r>
              <a:rPr lang="ru-RU" sz="2600" dirty="0" smtClean="0"/>
              <a:t>			 — не в состоянии в полной мере предвидеть все негативные 			для него последствия этих действий.</a:t>
            </a:r>
            <a:endParaRPr lang="ru-RU" sz="2600" dirty="0"/>
          </a:p>
        </p:txBody>
      </p:sp>
    </p:spTree>
    <p:extLst>
      <p:ext uri="{BB962C8B-B14F-4D97-AF65-F5344CB8AC3E}">
        <p14:creationId xmlns:p14="http://schemas.microsoft.com/office/powerpoint/2010/main" val="4199796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7374" y="496498"/>
            <a:ext cx="9083039" cy="5770811"/>
          </a:xfrm>
          <a:prstGeom prst="rect">
            <a:avLst/>
          </a:prstGeom>
          <a:noFill/>
        </p:spPr>
        <p:txBody>
          <a:bodyPr wrap="square" rtlCol="0">
            <a:spAutoFit/>
          </a:bodyPr>
          <a:lstStyle/>
          <a:p>
            <a:pPr algn="ctr"/>
            <a:r>
              <a:rPr lang="ru-RU" sz="2400" b="1" dirty="0" smtClean="0">
                <a:solidFill>
                  <a:schemeClr val="accent5">
                    <a:lumMod val="50000"/>
                  </a:schemeClr>
                </a:solidFill>
              </a:rPr>
              <a:t>Сексуальное насилие чаще всего </a:t>
            </a:r>
          </a:p>
          <a:p>
            <a:pPr algn="ctr"/>
            <a:r>
              <a:rPr lang="ru-RU" sz="2400" b="1" dirty="0" smtClean="0">
                <a:solidFill>
                  <a:schemeClr val="accent5">
                    <a:lumMod val="50000"/>
                  </a:schemeClr>
                </a:solidFill>
              </a:rPr>
              <a:t>происходит в семьях, где</a:t>
            </a:r>
            <a:r>
              <a:rPr lang="ru-RU" sz="2400" dirty="0" smtClean="0"/>
              <a:t>: </a:t>
            </a:r>
          </a:p>
          <a:p>
            <a:endParaRPr lang="ru-RU" sz="2400" dirty="0" smtClean="0"/>
          </a:p>
          <a:p>
            <a:pPr>
              <a:lnSpc>
                <a:spcPct val="150000"/>
              </a:lnSpc>
            </a:pPr>
            <a:r>
              <a:rPr lang="ru-RU" dirty="0" smtClean="0"/>
              <a:t>— патриархально-авторитарный уклад;</a:t>
            </a:r>
          </a:p>
          <a:p>
            <a:pPr>
              <a:lnSpc>
                <a:spcPct val="150000"/>
              </a:lnSpc>
            </a:pPr>
            <a:r>
              <a:rPr lang="ru-RU" dirty="0" smtClean="0"/>
              <a:t>— плохие взаимоотношения ребенка с родителями, особенно с матерью;</a:t>
            </a:r>
          </a:p>
          <a:p>
            <a:pPr>
              <a:lnSpc>
                <a:spcPct val="150000"/>
              </a:lnSpc>
            </a:pPr>
            <a:r>
              <a:rPr lang="ru-RU" dirty="0" smtClean="0"/>
              <a:t> — конфликтные отношения между родителями; </a:t>
            </a:r>
          </a:p>
          <a:p>
            <a:pPr>
              <a:lnSpc>
                <a:spcPct val="150000"/>
              </a:lnSpc>
            </a:pPr>
            <a:r>
              <a:rPr lang="ru-RU" dirty="0" smtClean="0"/>
              <a:t>— </a:t>
            </a:r>
            <a:r>
              <a:rPr lang="ru-RU" b="1" dirty="0" smtClean="0"/>
              <a:t>мать ребенка чрезмерно занята на работе</a:t>
            </a:r>
            <a:r>
              <a:rPr lang="ru-RU" dirty="0" smtClean="0"/>
              <a:t>;</a:t>
            </a:r>
          </a:p>
          <a:p>
            <a:pPr>
              <a:lnSpc>
                <a:spcPct val="150000"/>
              </a:lnSpc>
            </a:pPr>
            <a:r>
              <a:rPr lang="ru-RU" dirty="0" smtClean="0"/>
              <a:t> — ребенок долгое время жил без родного отца; </a:t>
            </a:r>
          </a:p>
          <a:p>
            <a:pPr>
              <a:lnSpc>
                <a:spcPct val="150000"/>
              </a:lnSpc>
            </a:pPr>
            <a:r>
              <a:rPr lang="ru-RU" dirty="0" smtClean="0"/>
              <a:t>— </a:t>
            </a:r>
            <a:r>
              <a:rPr lang="ru-RU" b="1" dirty="0" smtClean="0"/>
              <a:t>вместо родного отца — отчим или сожитель матери</a:t>
            </a:r>
            <a:r>
              <a:rPr lang="ru-RU" dirty="0" smtClean="0"/>
              <a:t>;</a:t>
            </a:r>
          </a:p>
          <a:p>
            <a:pPr>
              <a:lnSpc>
                <a:spcPct val="150000"/>
              </a:lnSpc>
            </a:pPr>
            <a:r>
              <a:rPr lang="ru-RU" dirty="0" smtClean="0"/>
              <a:t> — мать имеет хроническое заболевание или инвалидность и подолгу лежит в больнице; </a:t>
            </a:r>
          </a:p>
          <a:p>
            <a:pPr>
              <a:lnSpc>
                <a:spcPct val="150000"/>
              </a:lnSpc>
            </a:pPr>
            <a:r>
              <a:rPr lang="ru-RU" dirty="0" smtClean="0"/>
              <a:t>— </a:t>
            </a:r>
            <a:r>
              <a:rPr lang="ru-RU" b="1" dirty="0" smtClean="0"/>
              <a:t>родители (или один из них) являются алкоголиками, наркоманами, токсикоманами</a:t>
            </a:r>
            <a:r>
              <a:rPr lang="ru-RU" dirty="0" smtClean="0"/>
              <a:t>;  </a:t>
            </a:r>
          </a:p>
          <a:p>
            <a:pPr>
              <a:lnSpc>
                <a:spcPct val="150000"/>
              </a:lnSpc>
            </a:pPr>
            <a:r>
              <a:rPr lang="ru-RU" dirty="0" smtClean="0"/>
              <a:t>— родители (или один из них) имеют психические заболевания.</a:t>
            </a:r>
            <a:endParaRPr lang="ru-RU" dirty="0"/>
          </a:p>
        </p:txBody>
      </p:sp>
    </p:spTree>
    <p:extLst>
      <p:ext uri="{BB962C8B-B14F-4D97-AF65-F5344CB8AC3E}">
        <p14:creationId xmlns:p14="http://schemas.microsoft.com/office/powerpoint/2010/main" val="425586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9185" y="278861"/>
            <a:ext cx="9455989" cy="1325563"/>
          </a:xfrm>
        </p:spPr>
        <p:txBody>
          <a:bodyPr>
            <a:noAutofit/>
          </a:bodyPr>
          <a:lstStyle/>
          <a:p>
            <a:pPr algn="ctr"/>
            <a:r>
              <a:rPr lang="ru-RU" sz="2400" b="1" dirty="0" smtClean="0">
                <a:solidFill>
                  <a:schemeClr val="accent5">
                    <a:lumMod val="50000"/>
                  </a:schemeClr>
                </a:solidFill>
              </a:rPr>
              <a:t>Уровни профилактики в сфере защиты несовершеннолетних от преступлений сексуального характера и помощи пострадавшим детям </a:t>
            </a:r>
            <a:br>
              <a:rPr lang="ru-RU" sz="2400" b="1" dirty="0" smtClean="0">
                <a:solidFill>
                  <a:schemeClr val="accent5">
                    <a:lumMod val="50000"/>
                  </a:schemeClr>
                </a:solidFill>
              </a:rPr>
            </a:br>
            <a:r>
              <a:rPr lang="ru-RU" sz="2400" b="1" dirty="0" smtClean="0">
                <a:solidFill>
                  <a:schemeClr val="accent5">
                    <a:lumMod val="50000"/>
                  </a:schemeClr>
                </a:solidFill>
              </a:rPr>
              <a:t>в образовательном учреждении</a:t>
            </a:r>
            <a:endParaRPr lang="ru-RU" sz="2400" b="1" dirty="0">
              <a:solidFill>
                <a:schemeClr val="accent5">
                  <a:lumMod val="50000"/>
                </a:schemeClr>
              </a:solidFill>
            </a:endParaRPr>
          </a:p>
        </p:txBody>
      </p:sp>
      <p:sp>
        <p:nvSpPr>
          <p:cNvPr id="3" name="Объект 2"/>
          <p:cNvSpPr>
            <a:spLocks noGrp="1"/>
          </p:cNvSpPr>
          <p:nvPr>
            <p:ph idx="1"/>
          </p:nvPr>
        </p:nvSpPr>
        <p:spPr>
          <a:xfrm>
            <a:off x="1699404" y="2024033"/>
            <a:ext cx="10032521" cy="4351338"/>
          </a:xfrm>
        </p:spPr>
        <p:txBody>
          <a:bodyPr>
            <a:normAutofit lnSpcReduction="10000"/>
          </a:bodyPr>
          <a:lstStyle/>
          <a:p>
            <a:pPr marL="0" indent="0">
              <a:lnSpc>
                <a:spcPct val="150000"/>
              </a:lnSpc>
              <a:buNone/>
            </a:pPr>
            <a:r>
              <a:rPr lang="ru-RU" dirty="0" smtClean="0"/>
              <a:t>	Работа по созданию системы защиты детей от преступлений сексуального характера и помощи пострадавшим детям в образовательном учреждении должна быть организована с учетом </a:t>
            </a:r>
            <a:r>
              <a:rPr lang="ru-RU" b="1" dirty="0" smtClean="0"/>
              <a:t>трех уровней профилактики </a:t>
            </a:r>
            <a:r>
              <a:rPr lang="ru-RU" dirty="0" smtClean="0"/>
              <a:t>в сфере защиты детства:</a:t>
            </a:r>
          </a:p>
          <a:p>
            <a:pPr marL="0" indent="0">
              <a:lnSpc>
                <a:spcPct val="150000"/>
              </a:lnSpc>
              <a:buNone/>
            </a:pPr>
            <a:r>
              <a:rPr lang="ru-RU" dirty="0" smtClean="0"/>
              <a:t> - </a:t>
            </a:r>
            <a:r>
              <a:rPr lang="ru-RU" b="1" dirty="0" smtClean="0"/>
              <a:t>первичная профилактика </a:t>
            </a:r>
            <a:r>
              <a:rPr lang="ru-RU" dirty="0" smtClean="0"/>
              <a:t>- предупреждение факторов, способствующих возникновению случаев насилия;</a:t>
            </a:r>
          </a:p>
          <a:p>
            <a:pPr marL="0" indent="0">
              <a:lnSpc>
                <a:spcPct val="150000"/>
              </a:lnSpc>
              <a:buNone/>
            </a:pPr>
            <a:r>
              <a:rPr lang="ru-RU" dirty="0" smtClean="0"/>
              <a:t> - </a:t>
            </a:r>
            <a:r>
              <a:rPr lang="ru-RU" b="1" dirty="0" smtClean="0"/>
              <a:t>вторичная</a:t>
            </a:r>
            <a:r>
              <a:rPr lang="ru-RU" dirty="0" smtClean="0"/>
              <a:t> - предоставление детям и семьям с детьми с высоким риском насилия помогающих и поддерживающих услуг;</a:t>
            </a:r>
          </a:p>
          <a:p>
            <a:pPr marL="0" indent="0">
              <a:lnSpc>
                <a:spcPct val="150000"/>
              </a:lnSpc>
              <a:buNone/>
            </a:pPr>
            <a:r>
              <a:rPr lang="ru-RU" dirty="0" smtClean="0"/>
              <a:t> -  </a:t>
            </a:r>
            <a:r>
              <a:rPr lang="ru-RU" b="1" dirty="0" smtClean="0"/>
              <a:t>третичная профилактика </a:t>
            </a:r>
            <a:r>
              <a:rPr lang="ru-RU" dirty="0" smtClean="0"/>
              <a:t>- деятельность по оказанию помощи и реабилитации детей (и их семей), пострадавших от жестокого обращения и сексуального насилия. </a:t>
            </a:r>
            <a:endParaRPr lang="ru-RU" dirty="0"/>
          </a:p>
        </p:txBody>
      </p:sp>
    </p:spTree>
    <p:extLst>
      <p:ext uri="{BB962C8B-B14F-4D97-AF65-F5344CB8AC3E}">
        <p14:creationId xmlns:p14="http://schemas.microsoft.com/office/powerpoint/2010/main" val="168944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829</TotalTime>
  <Words>1538</Words>
  <Application>Microsoft Office PowerPoint</Application>
  <PresentationFormat>Широкоэкранный</PresentationFormat>
  <Paragraphs>283</Paragraphs>
  <Slides>48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48</vt:i4>
      </vt:variant>
    </vt:vector>
  </HeadingPairs>
  <TitlesOfParts>
    <vt:vector size="53" baseType="lpstr">
      <vt:lpstr>Arial</vt:lpstr>
      <vt:lpstr>Century Gothic</vt:lpstr>
      <vt:lpstr>Wingdings</vt:lpstr>
      <vt:lpstr>Wingdings 3</vt:lpstr>
      <vt:lpstr>Легкий дым</vt:lpstr>
      <vt:lpstr>Профилактика преступлений против половой неприкосновенности несовершеннолетних. Пути решения.</vt:lpstr>
      <vt:lpstr>Статистика</vt:lpstr>
      <vt:lpstr>Статистика</vt:lpstr>
      <vt:lpstr>Сексуальное насилие в отношении детей – общемировая социальная проблема, которая отражена в задачах, поставленных на государственном уровне</vt:lpstr>
      <vt:lpstr>Выявление признаков сексуального насилия </vt:lpstr>
      <vt:lpstr>Презентация PowerPoint</vt:lpstr>
      <vt:lpstr>Презентация PowerPoint</vt:lpstr>
      <vt:lpstr>Презентация PowerPoint</vt:lpstr>
      <vt:lpstr>Уровни профилактики в сфере защиты несовершеннолетних от преступлений сексуального характера и помощи пострадавшим детям  в образовательном учреждении</vt:lpstr>
      <vt:lpstr>Презентация PowerPoint</vt:lpstr>
      <vt:lpstr>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vt:lpstr>
      <vt:lpstr>Деятельность специалистов образовательной организации на этапе первичной профилактики преступлений против половой неприкосновенности несовершеннолетних</vt:lpstr>
      <vt:lpstr>Информация для родителей</vt:lpstr>
      <vt:lpstr>Личные границы – это важно! </vt:lpstr>
      <vt:lpstr>Границы безопасности начинаются  с телесных границ</vt:lpstr>
      <vt:lpstr>Ребенок должен знать, что его согласие либо не согласие - важно</vt:lpstr>
      <vt:lpstr>Ребенок должен знать, что его согласие либо не согласие - важно</vt:lpstr>
      <vt:lpstr>Научите ребенка ценить ваше пространство</vt:lpstr>
      <vt:lpstr>Научите ребенка ценить чужое пространство</vt:lpstr>
      <vt:lpstr>Умение отказать и сказать «нет» в определенных ситуациях - важно!</vt:lpstr>
      <vt:lpstr>Необходимо научить ребенка:</vt:lpstr>
      <vt:lpstr>Презентация PowerPoint</vt:lpstr>
      <vt:lpstr>Взаимоотношения с посторонними</vt:lpstr>
      <vt:lpstr>Почему дети  молчат  о насилии?</vt:lpstr>
      <vt:lpstr>Выстраивание доверительных отношений, груминг</vt:lpstr>
      <vt:lpstr>Удержание и контроль</vt:lpstr>
      <vt:lpstr>Есть также дополнительные факторы, которые мешают детям рассказать о произошедшем близким:</vt:lpstr>
      <vt:lpstr>Может ли поведение ребенка говорить о случившемся насилии?</vt:lpstr>
      <vt:lpstr>Как вести себя, если ребенок дает понять:  с ним происходит что-то страшное</vt:lpstr>
      <vt:lpstr>Как вести себя, если ребенок дает понять:  с ним происходит что-то страшное</vt:lpstr>
      <vt:lpstr>Как вести себя, если ребенок дает понять:  с ним происходит что-то страшное</vt:lpstr>
      <vt:lpstr>Признаки сексуального насилия у детей  (памятка для педагогов и специалистов образовательной организации)</vt:lpstr>
      <vt:lpstr>Презентация PowerPoint</vt:lpstr>
      <vt:lpstr>Признаки сексуального насилия у детей</vt:lpstr>
      <vt:lpstr>Презентация PowerPoint</vt:lpstr>
      <vt:lpstr>Способы выявления несовершеннолетних, пострадавших от действий в отношении их половой неприкосновенности</vt:lpstr>
      <vt:lpstr>Первая помощь педагога-психолога пострадавшему ребенку на базе образовательной организации</vt:lpstr>
      <vt:lpstr>Изучение психологического состояния несовершеннолетних, пострадавших от преступлений против половой неприкосновенности</vt:lpstr>
      <vt:lpstr>Первая помощь на базе образовательной организации и дальнейшее сопровождение ребенка</vt:lpstr>
      <vt:lpstr>Важные правила первой психологической помощи</vt:lpstr>
      <vt:lpstr>Порядок действий при выявлении случая сексуального насилия в отношении несовершеннолетнего:</vt:lpstr>
      <vt:lpstr>Порядок действий при выявлении случая сексуального насилия в отношении несовершеннолетнего:</vt:lpstr>
      <vt:lpstr>Порядок действий при выявлении случая сексуального насилия в отношении несовершеннолетнего:</vt:lpstr>
      <vt:lpstr>Основные направления психологической помощи детям, пострадавшим от сексуального насилия</vt:lpstr>
      <vt:lpstr>Основные компоненты психологической помощи ребенку, переживающему последствия  жестокого обращения:</vt:lpstr>
      <vt:lpstr>Основные компоненты психологической помощи ребенку, переживающему последствия жестокого обращения:</vt:lpstr>
      <vt:lpstr>Работа с родителями должна строиться в зависимости от роли, которую каждый из них играл при совершении насилия над ребенком:</vt:lpstr>
      <vt:lpstr>Телефоны помощи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100</cp:revision>
  <dcterms:created xsi:type="dcterms:W3CDTF">2023-02-14T10:52:59Z</dcterms:created>
  <dcterms:modified xsi:type="dcterms:W3CDTF">2024-10-31T10:59:05Z</dcterms:modified>
</cp:coreProperties>
</file>